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2" r:id="rId2"/>
    <p:sldId id="278" r:id="rId3"/>
    <p:sldId id="287" r:id="rId4"/>
    <p:sldId id="273" r:id="rId5"/>
    <p:sldId id="268" r:id="rId6"/>
    <p:sldId id="270" r:id="rId7"/>
    <p:sldId id="271" r:id="rId8"/>
    <p:sldId id="280" r:id="rId9"/>
    <p:sldId id="264" r:id="rId10"/>
    <p:sldId id="276" r:id="rId11"/>
    <p:sldId id="282" r:id="rId12"/>
    <p:sldId id="284" r:id="rId13"/>
    <p:sldId id="286" r:id="rId1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67" autoAdjust="0"/>
    <p:restoredTop sz="90929"/>
  </p:normalViewPr>
  <p:slideViewPr>
    <p:cSldViewPr>
      <p:cViewPr>
        <p:scale>
          <a:sx n="113" d="100"/>
          <a:sy n="113" d="100"/>
        </p:scale>
        <p:origin x="-216" y="3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4A4CB03-562F-4C62-938A-868865EF7C04}" type="slidenum">
              <a:rPr lang="en-US"/>
              <a:pPr/>
              <a:t>‹#›</a:t>
            </a:fld>
            <a:endParaRPr lang="en-US"/>
          </a:p>
        </p:txBody>
      </p:sp>
    </p:spTree>
    <p:extLst>
      <p:ext uri="{BB962C8B-B14F-4D97-AF65-F5344CB8AC3E}">
        <p14:creationId xmlns:p14="http://schemas.microsoft.com/office/powerpoint/2010/main" xmlns="" val="324376253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A4CB03-562F-4C62-938A-868865EF7C04}"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6C58DCB-CC6D-45FD-8C9A-4103F102688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DD3E88F-B749-44EB-B620-5F5B9735439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16A7A06-787E-4364-B2C5-8D7DF5D698D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0E14BE0-812F-4102-B035-F242438D877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FF498B6-3DD8-4F34-977C-3DEA74586DE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A5C9853-2788-4B45-960D-2FF6147E5FE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055388B-857D-4147-B786-8326B7F1F80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B5E3BCD-1712-40FF-B4FE-14CAF27CBA1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472099B-8AD3-4A88-997C-17D66910DF2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F04FC60-D1C4-4059-9C10-7A59630376B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E54FB52-F9C0-4ED1-B277-88AF3FA7B38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5D4C02B-A567-4324-A51C-643438E15AA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20.png"/><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2.gif"/><Relationship Id="rId7" Type="http://schemas.openxmlformats.org/officeDocument/2006/relationships/image" Target="../media/image26.png"/><Relationship Id="rId2" Type="http://schemas.openxmlformats.org/officeDocument/2006/relationships/hyperlink" Target="http://edugen.wileyplus.com/edugen/courses/crs6407/cutnell9780470879528/c18/cutnell9780470879528/c18/cutnell9780470879528c18xlinks.xform?id=c18-fig-0010" TargetMode="External"/><Relationship Id="rId1" Type="http://schemas.openxmlformats.org/officeDocument/2006/relationships/slideLayout" Target="../slideLayouts/slideLayout2.xml"/><Relationship Id="rId6" Type="http://schemas.openxmlformats.org/officeDocument/2006/relationships/image" Target="../media/image25.gif"/><Relationship Id="rId5" Type="http://schemas.openxmlformats.org/officeDocument/2006/relationships/image" Target="../media/image24.gif"/><Relationship Id="rId4" Type="http://schemas.openxmlformats.org/officeDocument/2006/relationships/image" Target="../media/image23.gif"/></Relationships>
</file>

<file path=ppt/slides/_rels/slide2.xml.rels><?xml version="1.0" encoding="UTF-8" standalone="yes"?>
<Relationships xmlns="http://schemas.openxmlformats.org/package/2006/relationships"><Relationship Id="rId3" Type="http://schemas.openxmlformats.org/officeDocument/2006/relationships/hyperlink" Target="http://physics.nist.gov/cuu/Units/units.html" TargetMode="External"/><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4000" dirty="0"/>
              <a:t>Chapter-18</a:t>
            </a:r>
            <a:br>
              <a:rPr lang="en-US" sz="4000" dirty="0"/>
            </a:br>
            <a:r>
              <a:rPr lang="en-US" sz="4000" dirty="0"/>
              <a:t> </a:t>
            </a:r>
            <a:r>
              <a:rPr lang="en-US" sz="4000" b="1" dirty="0">
                <a:solidFill>
                  <a:srgbClr val="000000"/>
                </a:solidFill>
                <a:latin typeface="verdana" pitchFamily="34" charset="0"/>
              </a:rPr>
              <a:t>Electric </a:t>
            </a:r>
            <a:r>
              <a:rPr lang="en-US" sz="4000" b="1" dirty="0" smtClean="0">
                <a:solidFill>
                  <a:srgbClr val="000000"/>
                </a:solidFill>
                <a:latin typeface="verdana" pitchFamily="34" charset="0"/>
              </a:rPr>
              <a:t>Charge, Forces </a:t>
            </a:r>
            <a:r>
              <a:rPr lang="en-US" sz="4000" b="1" dirty="0">
                <a:solidFill>
                  <a:srgbClr val="000000"/>
                </a:solidFill>
                <a:latin typeface="verdana" pitchFamily="34" charset="0"/>
              </a:rPr>
              <a:t>and Electric Fields</a:t>
            </a:r>
            <a:r>
              <a:rPr lang="en-US" sz="4000" dirty="0">
                <a:solidFill>
                  <a:srgbClr val="000000"/>
                </a:solidFill>
                <a:latin typeface="verdana" pitchFamily="34" charset="0"/>
              </a:rPr>
              <a:t> </a:t>
            </a:r>
          </a:p>
        </p:txBody>
      </p:sp>
      <p:pic>
        <p:nvPicPr>
          <p:cNvPr id="4" name="Picture 5" descr="np0141-y"/>
          <p:cNvPicPr>
            <a:picLocks noChangeAspect="1" noChangeArrowheads="1"/>
          </p:cNvPicPr>
          <p:nvPr/>
        </p:nvPicPr>
        <p:blipFill>
          <a:blip r:embed="rId2" cstate="print"/>
          <a:srcRect/>
          <a:stretch>
            <a:fillRect/>
          </a:stretch>
        </p:blipFill>
        <p:spPr bwMode="auto">
          <a:xfrm>
            <a:off x="5105400" y="2438400"/>
            <a:ext cx="4038600" cy="3210247"/>
          </a:xfrm>
          <a:prstGeom prst="rect">
            <a:avLst/>
          </a:prstGeom>
          <a:noFill/>
        </p:spPr>
      </p:pic>
      <p:pic>
        <p:nvPicPr>
          <p:cNvPr id="5" name="Picture Placeholder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28600" y="2438400"/>
            <a:ext cx="4800600" cy="320040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0"/>
            <a:ext cx="7772400" cy="1143000"/>
          </a:xfrm>
        </p:spPr>
        <p:txBody>
          <a:bodyPr/>
          <a:lstStyle/>
          <a:p>
            <a:pPr algn="l"/>
            <a:r>
              <a:rPr lang="en-US" b="1" dirty="0">
                <a:solidFill>
                  <a:srgbClr val="009999"/>
                </a:solidFill>
                <a:latin typeface="Arial" charset="0"/>
              </a:rPr>
              <a:t>Charging By Induction</a:t>
            </a:r>
          </a:p>
        </p:txBody>
      </p:sp>
      <p:pic>
        <p:nvPicPr>
          <p:cNvPr id="15367" name="Picture 7"/>
          <p:cNvPicPr>
            <a:picLocks noChangeAspect="1" noChangeArrowheads="1"/>
          </p:cNvPicPr>
          <p:nvPr/>
        </p:nvPicPr>
        <p:blipFill>
          <a:blip r:embed="rId2" cstate="print"/>
          <a:srcRect/>
          <a:stretch>
            <a:fillRect/>
          </a:stretch>
        </p:blipFill>
        <p:spPr bwMode="auto">
          <a:xfrm>
            <a:off x="6343650" y="533400"/>
            <a:ext cx="2800350" cy="1838325"/>
          </a:xfrm>
          <a:prstGeom prst="rect">
            <a:avLst/>
          </a:prstGeom>
          <a:noFill/>
          <a:ln w="9525">
            <a:noFill/>
            <a:miter lim="800000"/>
            <a:headEnd/>
            <a:tailEnd/>
          </a:ln>
        </p:spPr>
      </p:pic>
      <p:pic>
        <p:nvPicPr>
          <p:cNvPr id="29699" name="Picture 3"/>
          <p:cNvPicPr>
            <a:picLocks noChangeAspect="1" noChangeArrowheads="1"/>
          </p:cNvPicPr>
          <p:nvPr/>
        </p:nvPicPr>
        <p:blipFill>
          <a:blip r:embed="rId3" cstate="print"/>
          <a:srcRect/>
          <a:stretch>
            <a:fillRect/>
          </a:stretch>
        </p:blipFill>
        <p:spPr bwMode="auto">
          <a:xfrm>
            <a:off x="0" y="1143000"/>
            <a:ext cx="2647950" cy="2124075"/>
          </a:xfrm>
          <a:prstGeom prst="rect">
            <a:avLst/>
          </a:prstGeom>
          <a:noFill/>
          <a:ln w="9525">
            <a:noFill/>
            <a:miter lim="800000"/>
            <a:headEnd/>
            <a:tailEnd/>
          </a:ln>
        </p:spPr>
      </p:pic>
      <p:pic>
        <p:nvPicPr>
          <p:cNvPr id="29700" name="Picture 4"/>
          <p:cNvPicPr>
            <a:picLocks noChangeAspect="1" noChangeArrowheads="1"/>
          </p:cNvPicPr>
          <p:nvPr/>
        </p:nvPicPr>
        <p:blipFill>
          <a:blip r:embed="rId4" cstate="print"/>
          <a:srcRect/>
          <a:stretch>
            <a:fillRect/>
          </a:stretch>
        </p:blipFill>
        <p:spPr bwMode="auto">
          <a:xfrm>
            <a:off x="3886200" y="1524000"/>
            <a:ext cx="2876550" cy="2095500"/>
          </a:xfrm>
          <a:prstGeom prst="rect">
            <a:avLst/>
          </a:prstGeom>
          <a:noFill/>
          <a:ln w="9525">
            <a:noFill/>
            <a:miter lim="800000"/>
            <a:headEnd/>
            <a:tailEnd/>
          </a:ln>
        </p:spPr>
      </p:pic>
      <p:pic>
        <p:nvPicPr>
          <p:cNvPr id="29701" name="Picture 5"/>
          <p:cNvPicPr>
            <a:picLocks noChangeAspect="1" noChangeArrowheads="1"/>
          </p:cNvPicPr>
          <p:nvPr/>
        </p:nvPicPr>
        <p:blipFill>
          <a:blip r:embed="rId5" cstate="print"/>
          <a:srcRect/>
          <a:stretch>
            <a:fillRect/>
          </a:stretch>
        </p:blipFill>
        <p:spPr bwMode="auto">
          <a:xfrm>
            <a:off x="1371600" y="3733800"/>
            <a:ext cx="2943225" cy="2095500"/>
          </a:xfrm>
          <a:prstGeom prst="rect">
            <a:avLst/>
          </a:prstGeom>
          <a:noFill/>
          <a:ln w="9525">
            <a:noFill/>
            <a:miter lim="800000"/>
            <a:headEnd/>
            <a:tailEnd/>
          </a:ln>
        </p:spPr>
      </p:pic>
      <p:pic>
        <p:nvPicPr>
          <p:cNvPr id="29702" name="Picture 6"/>
          <p:cNvPicPr>
            <a:picLocks noChangeAspect="1" noChangeArrowheads="1"/>
          </p:cNvPicPr>
          <p:nvPr/>
        </p:nvPicPr>
        <p:blipFill>
          <a:blip r:embed="rId6" cstate="print"/>
          <a:srcRect/>
          <a:stretch>
            <a:fillRect/>
          </a:stretch>
        </p:blipFill>
        <p:spPr bwMode="auto">
          <a:xfrm>
            <a:off x="6553200" y="4343400"/>
            <a:ext cx="952500" cy="20097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367"/>
                                        </p:tgtEl>
                                        <p:attrNameLst>
                                          <p:attrName>style.visibility</p:attrName>
                                        </p:attrNameLst>
                                      </p:cBhvr>
                                      <p:to>
                                        <p:strVal val="visible"/>
                                      </p:to>
                                    </p:set>
                                    <p:animEffect transition="in" filter="fade">
                                      <p:cBhvr>
                                        <p:cTn id="7" dur="2000"/>
                                        <p:tgtEl>
                                          <p:spTgt spid="1536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9699"/>
                                        </p:tgtEl>
                                        <p:attrNameLst>
                                          <p:attrName>style.visibility</p:attrName>
                                        </p:attrNameLst>
                                      </p:cBhvr>
                                      <p:to>
                                        <p:strVal val="visible"/>
                                      </p:to>
                                    </p:set>
                                    <p:animEffect transition="in" filter="fade">
                                      <p:cBhvr>
                                        <p:cTn id="12" dur="2000"/>
                                        <p:tgtEl>
                                          <p:spTgt spid="2969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9700"/>
                                        </p:tgtEl>
                                        <p:attrNameLst>
                                          <p:attrName>style.visibility</p:attrName>
                                        </p:attrNameLst>
                                      </p:cBhvr>
                                      <p:to>
                                        <p:strVal val="visible"/>
                                      </p:to>
                                    </p:set>
                                    <p:animEffect transition="in" filter="fade">
                                      <p:cBhvr>
                                        <p:cTn id="17" dur="2000"/>
                                        <p:tgtEl>
                                          <p:spTgt spid="2970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9701"/>
                                        </p:tgtEl>
                                        <p:attrNameLst>
                                          <p:attrName>style.visibility</p:attrName>
                                        </p:attrNameLst>
                                      </p:cBhvr>
                                      <p:to>
                                        <p:strVal val="visible"/>
                                      </p:to>
                                    </p:set>
                                    <p:animEffect transition="in" filter="fade">
                                      <p:cBhvr>
                                        <p:cTn id="22" dur="2000"/>
                                        <p:tgtEl>
                                          <p:spTgt spid="2970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9702"/>
                                        </p:tgtEl>
                                        <p:attrNameLst>
                                          <p:attrName>style.visibility</p:attrName>
                                        </p:attrNameLst>
                                      </p:cBhvr>
                                      <p:to>
                                        <p:strVal val="visible"/>
                                      </p:to>
                                    </p:set>
                                    <p:animEffect transition="in" filter="fade">
                                      <p:cBhvr>
                                        <p:cTn id="27" dur="2000"/>
                                        <p:tgtEl>
                                          <p:spTgt spid="297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a:xfrm>
            <a:off x="457200" y="0"/>
            <a:ext cx="8229600" cy="1143000"/>
          </a:xfrm>
        </p:spPr>
        <p:txBody>
          <a:bodyPr/>
          <a:lstStyle/>
          <a:p>
            <a:pPr eaLnBrk="1" hangingPunct="1"/>
            <a:r>
              <a:rPr lang="en-US" dirty="0" smtClean="0"/>
              <a:t>Coulomb's Law</a:t>
            </a:r>
          </a:p>
        </p:txBody>
      </p:sp>
      <p:sp>
        <p:nvSpPr>
          <p:cNvPr id="3076" name="Rectangle 4"/>
          <p:cNvSpPr>
            <a:spLocks noChangeArrowheads="1"/>
          </p:cNvSpPr>
          <p:nvPr/>
        </p:nvSpPr>
        <p:spPr bwMode="auto">
          <a:xfrm>
            <a:off x="3505200" y="914400"/>
            <a:ext cx="5638800" cy="3785652"/>
          </a:xfrm>
          <a:prstGeom prst="rect">
            <a:avLst/>
          </a:prstGeom>
          <a:noFill/>
          <a:ln w="9525">
            <a:noFill/>
            <a:miter lim="800000"/>
            <a:headEnd/>
            <a:tailEnd/>
          </a:ln>
        </p:spPr>
        <p:txBody>
          <a:bodyPr>
            <a:spAutoFit/>
          </a:bodyPr>
          <a:lstStyle/>
          <a:p>
            <a:r>
              <a:rPr lang="en-US" sz="2400" dirty="0">
                <a:latin typeface="Calibri" pitchFamily="34" charset="0"/>
              </a:rPr>
              <a:t>Two charged particles </a:t>
            </a:r>
            <a:r>
              <a:rPr lang="en-US" sz="2400" dirty="0" smtClean="0">
                <a:latin typeface="Calibri" pitchFamily="34" charset="0"/>
              </a:rPr>
              <a:t>attract each </a:t>
            </a:r>
            <a:r>
              <a:rPr lang="en-US" sz="2400" dirty="0">
                <a:latin typeface="Calibri" pitchFamily="34" charset="0"/>
              </a:rPr>
              <a:t>other if they have the </a:t>
            </a:r>
            <a:r>
              <a:rPr lang="en-US" sz="2400" dirty="0" smtClean="0">
                <a:latin typeface="Calibri" pitchFamily="34" charset="0"/>
              </a:rPr>
              <a:t>opposite sign </a:t>
            </a:r>
            <a:r>
              <a:rPr lang="en-US" sz="2400" dirty="0">
                <a:latin typeface="Calibri" pitchFamily="34" charset="0"/>
              </a:rPr>
              <a:t>of charge, </a:t>
            </a:r>
            <a:r>
              <a:rPr lang="en-US" sz="2400" dirty="0" smtClean="0">
                <a:latin typeface="Calibri" pitchFamily="34" charset="0"/>
              </a:rPr>
              <a:t>and repel each </a:t>
            </a:r>
            <a:r>
              <a:rPr lang="en-US" sz="2400" dirty="0">
                <a:latin typeface="Calibri" pitchFamily="34" charset="0"/>
              </a:rPr>
              <a:t>other if they have </a:t>
            </a:r>
            <a:r>
              <a:rPr lang="en-US" sz="2400" dirty="0" smtClean="0">
                <a:latin typeface="Calibri" pitchFamily="34" charset="0"/>
              </a:rPr>
              <a:t>the same signs </a:t>
            </a:r>
            <a:r>
              <a:rPr lang="en-US" sz="2400" dirty="0">
                <a:latin typeface="Calibri" pitchFamily="34" charset="0"/>
              </a:rPr>
              <a:t>of charge. </a:t>
            </a:r>
            <a:endParaRPr lang="en-US" sz="2400" dirty="0" smtClean="0">
              <a:latin typeface="Calibri" pitchFamily="34" charset="0"/>
            </a:endParaRPr>
          </a:p>
          <a:p>
            <a:r>
              <a:rPr lang="en-US" sz="2400" dirty="0" smtClean="0">
                <a:latin typeface="Calibri" pitchFamily="34" charset="0"/>
              </a:rPr>
              <a:t>This </a:t>
            </a:r>
            <a:r>
              <a:rPr lang="en-US" sz="2400" dirty="0">
                <a:latin typeface="Calibri" pitchFamily="34" charset="0"/>
              </a:rPr>
              <a:t>force of repulsion or attraction due to the charge properties of objects is called an </a:t>
            </a:r>
            <a:r>
              <a:rPr lang="en-US" sz="2400" b="1" dirty="0">
                <a:latin typeface="Calibri" pitchFamily="34" charset="0"/>
              </a:rPr>
              <a:t>electrostatic force.</a:t>
            </a:r>
            <a:r>
              <a:rPr lang="en-US" sz="2400" dirty="0">
                <a:latin typeface="Calibri" pitchFamily="34" charset="0"/>
              </a:rPr>
              <a:t> </a:t>
            </a:r>
            <a:endParaRPr lang="en-US" sz="2400" dirty="0" smtClean="0">
              <a:latin typeface="Calibri" pitchFamily="34" charset="0"/>
            </a:endParaRPr>
          </a:p>
          <a:p>
            <a:r>
              <a:rPr lang="en-US" sz="2400" dirty="0" smtClean="0">
                <a:latin typeface="Calibri" pitchFamily="34" charset="0"/>
              </a:rPr>
              <a:t>The </a:t>
            </a:r>
            <a:r>
              <a:rPr lang="en-US" sz="2400" dirty="0">
                <a:latin typeface="Calibri" pitchFamily="34" charset="0"/>
              </a:rPr>
              <a:t>equation giving the force for charged </a:t>
            </a:r>
            <a:r>
              <a:rPr lang="en-US" sz="2400" i="1" dirty="0">
                <a:latin typeface="Calibri" pitchFamily="34" charset="0"/>
              </a:rPr>
              <a:t>particles</a:t>
            </a:r>
            <a:r>
              <a:rPr lang="en-US" sz="2400" dirty="0">
                <a:latin typeface="Calibri" pitchFamily="34" charset="0"/>
              </a:rPr>
              <a:t> is called </a:t>
            </a:r>
            <a:r>
              <a:rPr lang="en-US" sz="2400" b="1" dirty="0">
                <a:latin typeface="Calibri" pitchFamily="34" charset="0"/>
              </a:rPr>
              <a:t>Coulomb's law</a:t>
            </a:r>
            <a:r>
              <a:rPr lang="en-US" sz="2400" dirty="0">
                <a:latin typeface="Calibri" pitchFamily="34" charset="0"/>
              </a:rPr>
              <a:t> after Charles-Augustin de Coulomb.</a:t>
            </a:r>
          </a:p>
        </p:txBody>
      </p:sp>
      <p:pic>
        <p:nvPicPr>
          <p:cNvPr id="3078" name="Picture 8" descr="http://edugen.wiley.com/edugen/courses/crs1650/art/math/halliday8019c21/math013.gif"/>
          <p:cNvPicPr>
            <a:picLocks noChangeAspect="1" noChangeArrowheads="1"/>
          </p:cNvPicPr>
          <p:nvPr/>
        </p:nvPicPr>
        <p:blipFill>
          <a:blip r:embed="rId3" cstate="print"/>
          <a:srcRect/>
          <a:stretch>
            <a:fillRect/>
          </a:stretch>
        </p:blipFill>
        <p:spPr bwMode="auto">
          <a:xfrm>
            <a:off x="914400" y="4876800"/>
            <a:ext cx="3916363" cy="533400"/>
          </a:xfrm>
          <a:prstGeom prst="rect">
            <a:avLst/>
          </a:prstGeom>
          <a:noFill/>
          <a:ln w="9525">
            <a:noFill/>
            <a:miter lim="800000"/>
            <a:headEnd/>
            <a:tailEnd/>
          </a:ln>
        </p:spPr>
      </p:pic>
      <p:pic>
        <p:nvPicPr>
          <p:cNvPr id="3079" name="Picture 10" descr="http://edugen.wiley.com/edugen/courses/crs1650/art/math/halliday8019c21/math015.gif"/>
          <p:cNvPicPr>
            <a:picLocks noChangeAspect="1" noChangeArrowheads="1"/>
          </p:cNvPicPr>
          <p:nvPr/>
        </p:nvPicPr>
        <p:blipFill>
          <a:blip r:embed="rId4" cstate="print"/>
          <a:srcRect/>
          <a:stretch>
            <a:fillRect/>
          </a:stretch>
        </p:blipFill>
        <p:spPr bwMode="auto">
          <a:xfrm>
            <a:off x="5334000" y="4953000"/>
            <a:ext cx="3581400" cy="358775"/>
          </a:xfrm>
          <a:prstGeom prst="rect">
            <a:avLst/>
          </a:prstGeom>
          <a:noFill/>
          <a:ln w="9525">
            <a:noFill/>
            <a:miter lim="800000"/>
            <a:headEnd/>
            <a:tailEnd/>
          </a:ln>
        </p:spPr>
      </p:pic>
      <p:sp>
        <p:nvSpPr>
          <p:cNvPr id="1034" name="Rectangle 1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pic>
        <p:nvPicPr>
          <p:cNvPr id="44036" name="Picture 4" descr="ID862_fg18_009"/>
          <p:cNvPicPr>
            <a:picLocks noChangeAspect="1" noChangeArrowheads="1"/>
          </p:cNvPicPr>
          <p:nvPr/>
        </p:nvPicPr>
        <p:blipFill>
          <a:blip r:embed="rId5" cstate="print"/>
          <a:srcRect/>
          <a:stretch>
            <a:fillRect/>
          </a:stretch>
        </p:blipFill>
        <p:spPr bwMode="auto">
          <a:xfrm>
            <a:off x="152400" y="1143000"/>
            <a:ext cx="2964959" cy="1876425"/>
          </a:xfrm>
          <a:prstGeom prst="rect">
            <a:avLst/>
          </a:prstGeom>
          <a:noFill/>
        </p:spPr>
      </p:pic>
      <p:sp>
        <p:nvSpPr>
          <p:cNvPr id="12" name="Rectangle 11"/>
          <p:cNvSpPr/>
          <p:nvPr/>
        </p:nvSpPr>
        <p:spPr>
          <a:xfrm>
            <a:off x="914400" y="5486400"/>
            <a:ext cx="8229600" cy="461665"/>
          </a:xfrm>
          <a:prstGeom prst="rect">
            <a:avLst/>
          </a:prstGeom>
        </p:spPr>
        <p:txBody>
          <a:bodyPr wrap="square">
            <a:spAutoFit/>
          </a:bodyPr>
          <a:lstStyle/>
          <a:p>
            <a:r>
              <a:rPr lang="en-US" b="1" i="1" dirty="0" smtClean="0"/>
              <a:t>k = Coulomb’s constant                  </a:t>
            </a:r>
            <a:r>
              <a:rPr lang="el-GR" b="1" i="1" dirty="0" smtClean="0"/>
              <a:t>ε</a:t>
            </a:r>
            <a:r>
              <a:rPr lang="en-US" b="1" i="1" baseline="-25000" dirty="0" smtClean="0"/>
              <a:t>0 </a:t>
            </a:r>
            <a:r>
              <a:rPr lang="en-US" b="1" i="1" dirty="0" smtClean="0"/>
              <a:t>= permittivity of free space</a:t>
            </a:r>
            <a:endParaRPr lang="en-US" dirty="0"/>
          </a:p>
        </p:txBody>
      </p:sp>
      <p:graphicFrame>
        <p:nvGraphicFramePr>
          <p:cNvPr id="3" name="Object 11"/>
          <p:cNvGraphicFramePr>
            <a:graphicFrameLocks noChangeAspect="1"/>
          </p:cNvGraphicFramePr>
          <p:nvPr/>
        </p:nvGraphicFramePr>
        <p:xfrm>
          <a:off x="297963" y="3276600"/>
          <a:ext cx="2619863" cy="1295400"/>
        </p:xfrm>
        <a:graphic>
          <a:graphicData uri="http://schemas.openxmlformats.org/presentationml/2006/ole">
            <p:oleObj spid="_x0000_s44039" name="Equation" r:id="rId6" imgW="863225" imgH="431613"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4036"/>
                                        </p:tgtEl>
                                        <p:attrNameLst>
                                          <p:attrName>style.visibility</p:attrName>
                                        </p:attrNameLst>
                                      </p:cBhvr>
                                      <p:to>
                                        <p:strVal val="visible"/>
                                      </p:to>
                                    </p:set>
                                    <p:animEffect transition="in" filter="fade">
                                      <p:cBhvr>
                                        <p:cTn id="7" dur="2000"/>
                                        <p:tgtEl>
                                          <p:spTgt spid="4403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6">
                                            <p:txEl>
                                              <p:pRg st="0" end="0"/>
                                            </p:txEl>
                                          </p:spTgt>
                                        </p:tgtEl>
                                        <p:attrNameLst>
                                          <p:attrName>style.visibility</p:attrName>
                                        </p:attrNameLst>
                                      </p:cBhvr>
                                      <p:to>
                                        <p:strVal val="visible"/>
                                      </p:to>
                                    </p:set>
                                    <p:animEffect transition="in" filter="fade">
                                      <p:cBhvr>
                                        <p:cTn id="12" dur="2000"/>
                                        <p:tgtEl>
                                          <p:spTgt spid="307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6">
                                            <p:txEl>
                                              <p:pRg st="1" end="1"/>
                                            </p:txEl>
                                          </p:spTgt>
                                        </p:tgtEl>
                                        <p:attrNameLst>
                                          <p:attrName>style.visibility</p:attrName>
                                        </p:attrNameLst>
                                      </p:cBhvr>
                                      <p:to>
                                        <p:strVal val="visible"/>
                                      </p:to>
                                    </p:set>
                                    <p:animEffect transition="in" filter="fade">
                                      <p:cBhvr>
                                        <p:cTn id="17" dur="2000"/>
                                        <p:tgtEl>
                                          <p:spTgt spid="307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6">
                                            <p:txEl>
                                              <p:pRg st="2" end="2"/>
                                            </p:txEl>
                                          </p:spTgt>
                                        </p:tgtEl>
                                        <p:attrNameLst>
                                          <p:attrName>style.visibility</p:attrName>
                                        </p:attrNameLst>
                                      </p:cBhvr>
                                      <p:to>
                                        <p:strVal val="visible"/>
                                      </p:to>
                                    </p:set>
                                    <p:animEffect transition="in" filter="fade">
                                      <p:cBhvr>
                                        <p:cTn id="22" dur="2000"/>
                                        <p:tgtEl>
                                          <p:spTgt spid="307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20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78"/>
                                        </p:tgtEl>
                                        <p:attrNameLst>
                                          <p:attrName>style.visibility</p:attrName>
                                        </p:attrNameLst>
                                      </p:cBhvr>
                                      <p:to>
                                        <p:strVal val="visible"/>
                                      </p:to>
                                    </p:set>
                                    <p:animEffect transition="in" filter="fade">
                                      <p:cBhvr>
                                        <p:cTn id="32" dur="2000"/>
                                        <p:tgtEl>
                                          <p:spTgt spid="307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079"/>
                                        </p:tgtEl>
                                        <p:attrNameLst>
                                          <p:attrName>style.visibility</p:attrName>
                                        </p:attrNameLst>
                                      </p:cBhvr>
                                      <p:to>
                                        <p:strVal val="visible"/>
                                      </p:to>
                                    </p:set>
                                    <p:animEffect transition="in" filter="fade">
                                      <p:cBhvr>
                                        <p:cTn id="37" dur="2000"/>
                                        <p:tgtEl>
                                          <p:spTgt spid="307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xEl>
                                              <p:pRg st="0" end="0"/>
                                            </p:txEl>
                                          </p:spTgt>
                                        </p:tgtEl>
                                        <p:attrNameLst>
                                          <p:attrName>style.visibility</p:attrName>
                                        </p:attrNameLst>
                                      </p:cBhvr>
                                      <p:to>
                                        <p:strVal val="visible"/>
                                      </p:to>
                                    </p:set>
                                    <p:animEffect transition="in" filter="fade">
                                      <p:cBhvr>
                                        <p:cTn id="42" dur="20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p"/>
      <p:bldP spid="1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772400" cy="1143000"/>
          </a:xfrm>
        </p:spPr>
        <p:txBody>
          <a:bodyPr/>
          <a:lstStyle/>
          <a:p>
            <a:r>
              <a:rPr lang="en-US" dirty="0" smtClean="0"/>
              <a:t>Three </a:t>
            </a:r>
            <a:r>
              <a:rPr lang="en-US" dirty="0" smtClean="0"/>
              <a:t>Charges on </a:t>
            </a:r>
            <a:r>
              <a:rPr lang="en-US" dirty="0" smtClean="0"/>
              <a:t>a line</a:t>
            </a:r>
            <a:endParaRPr lang="en-US" dirty="0"/>
          </a:p>
        </p:txBody>
      </p:sp>
      <p:pic>
        <p:nvPicPr>
          <p:cNvPr id="48132" name="Picture 4" descr="http://edugen.wileyplus.com/edugen/courses/crs6407/cutnell9780470879528/c18/math/math031.gif"/>
          <p:cNvPicPr>
            <a:picLocks noChangeAspect="1" noChangeArrowheads="1"/>
          </p:cNvPicPr>
          <p:nvPr/>
        </p:nvPicPr>
        <p:blipFill>
          <a:blip r:embed="rId2" cstate="print"/>
          <a:srcRect/>
          <a:stretch>
            <a:fillRect/>
          </a:stretch>
        </p:blipFill>
        <p:spPr bwMode="auto">
          <a:xfrm>
            <a:off x="15293975" y="-136525"/>
            <a:ext cx="142875" cy="114300"/>
          </a:xfrm>
          <a:prstGeom prst="rect">
            <a:avLst/>
          </a:prstGeom>
          <a:noFill/>
        </p:spPr>
      </p:pic>
      <p:sp>
        <p:nvSpPr>
          <p:cNvPr id="7" name="Rectangle 6"/>
          <p:cNvSpPr/>
          <p:nvPr/>
        </p:nvSpPr>
        <p:spPr>
          <a:xfrm>
            <a:off x="0" y="990600"/>
            <a:ext cx="8991600" cy="1569660"/>
          </a:xfrm>
          <a:prstGeom prst="rect">
            <a:avLst/>
          </a:prstGeom>
        </p:spPr>
        <p:txBody>
          <a:bodyPr wrap="square">
            <a:spAutoFit/>
          </a:bodyPr>
          <a:lstStyle/>
          <a:p>
            <a:r>
              <a:rPr lang="en-US" dirty="0" smtClean="0"/>
              <a:t>16. A test charge of +2 </a:t>
            </a:r>
            <a:r>
              <a:rPr lang="en-US" dirty="0" err="1" smtClean="0"/>
              <a:t>μC</a:t>
            </a:r>
            <a:r>
              <a:rPr lang="en-US" dirty="0" smtClean="0"/>
              <a:t> is placed halfway between a charge of +6 </a:t>
            </a:r>
            <a:r>
              <a:rPr lang="en-US" dirty="0" err="1" smtClean="0"/>
              <a:t>μC</a:t>
            </a:r>
            <a:r>
              <a:rPr lang="en-US" dirty="0" smtClean="0"/>
              <a:t> and another of +4 </a:t>
            </a:r>
            <a:r>
              <a:rPr lang="en-US" dirty="0" err="1" smtClean="0"/>
              <a:t>μC</a:t>
            </a:r>
            <a:r>
              <a:rPr lang="en-US" dirty="0" smtClean="0"/>
              <a:t> separated by 10 cm. (a) What is the magnitude of the force on the test charge? (b) What is the direction of this force (away from or toward the +6 </a:t>
            </a:r>
            <a:r>
              <a:rPr lang="en-US" dirty="0" err="1" smtClean="0"/>
              <a:t>μC</a:t>
            </a:r>
            <a:r>
              <a:rPr lang="en-US" dirty="0" smtClean="0"/>
              <a:t> charge)?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914400"/>
          </a:xfrm>
        </p:spPr>
        <p:txBody>
          <a:bodyPr/>
          <a:lstStyle/>
          <a:p>
            <a:r>
              <a:rPr lang="en-US" dirty="0" smtClean="0"/>
              <a:t>Bohr Model </a:t>
            </a:r>
            <a:endParaRPr lang="en-US" dirty="0"/>
          </a:p>
        </p:txBody>
      </p:sp>
      <p:sp>
        <p:nvSpPr>
          <p:cNvPr id="47105" name="Rectangle 1"/>
          <p:cNvSpPr>
            <a:spLocks noChangeArrowheads="1"/>
          </p:cNvSpPr>
          <p:nvPr/>
        </p:nvSpPr>
        <p:spPr bwMode="auto">
          <a:xfrm>
            <a:off x="0" y="914400"/>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In the Bohr model of the hydrogen atom, the electron               </a:t>
            </a:r>
            <a:r>
              <a:rPr kumimoji="0" lang="en-US" sz="1200" b="0" i="0" u="none" strike="noStrike" cap="none" normalizeH="0" baseline="0" dirty="0" smtClean="0">
                <a:ln>
                  <a:noFill/>
                </a:ln>
                <a:solidFill>
                  <a:schemeClr val="tx1"/>
                </a:solidFill>
                <a:effectLst/>
                <a:latin typeface="Arial" charset="0"/>
                <a:cs typeface="Arial" charset="0"/>
              </a:rPr>
              <a:t> </a:t>
            </a:r>
            <a:r>
              <a:rPr kumimoji="0" lang="en-US" sz="1800" b="0" i="0" u="none" strike="noStrike" cap="none" normalizeH="0" baseline="0" dirty="0" smtClean="0">
                <a:ln>
                  <a:noFill/>
                </a:ln>
                <a:solidFill>
                  <a:schemeClr val="tx1"/>
                </a:solidFill>
                <a:effectLst/>
                <a:latin typeface="Arial" charset="0"/>
                <a:cs typeface="Arial" charset="0"/>
              </a:rPr>
              <a:t>is in a circular orbit about the nuclear proton   </a:t>
            </a:r>
            <a:r>
              <a:rPr kumimoji="0" lang="en-US" sz="1200" b="0" i="0" u="none" strike="noStrike" cap="none" normalizeH="0" baseline="0" dirty="0" smtClean="0">
                <a:ln>
                  <a:noFill/>
                </a:ln>
                <a:solidFill>
                  <a:schemeClr val="tx1"/>
                </a:solidFill>
                <a:effectLst/>
                <a:latin typeface="Arial" charset="0"/>
                <a:cs typeface="Arial" charset="0"/>
              </a:rPr>
              <a:t>                  </a:t>
            </a:r>
            <a:r>
              <a:rPr kumimoji="0" lang="en-US" sz="1800" b="0" i="0" u="none" strike="noStrike" cap="none" normalizeH="0" baseline="0" dirty="0" smtClean="0">
                <a:ln>
                  <a:noFill/>
                </a:ln>
                <a:solidFill>
                  <a:schemeClr val="tx1"/>
                </a:solidFill>
                <a:effectLst/>
                <a:latin typeface="Arial" charset="0"/>
                <a:cs typeface="Arial" charset="0"/>
              </a:rPr>
              <a:t>at a radius of                  as Figure </a:t>
            </a:r>
            <a:r>
              <a:rPr kumimoji="0" lang="en-US" sz="1800" b="0" i="0" u="none" strike="noStrike" cap="none" normalizeH="0" baseline="0" dirty="0" smtClean="0">
                <a:ln>
                  <a:noFill/>
                </a:ln>
                <a:solidFill>
                  <a:schemeClr val="tx1"/>
                </a:solidFill>
                <a:effectLst/>
                <a:latin typeface="Arial" charset="0"/>
                <a:cs typeface="Arial" charset="0"/>
                <a:hlinkClick r:id="rId2"/>
              </a:rPr>
              <a:t>18.10</a:t>
            </a:r>
            <a:r>
              <a:rPr kumimoji="0" lang="en-US" sz="1800" b="0" i="0" u="none" strike="noStrike" cap="none" normalizeH="0" baseline="0" dirty="0" smtClean="0">
                <a:ln>
                  <a:noFill/>
                </a:ln>
                <a:solidFill>
                  <a:schemeClr val="tx1"/>
                </a:solidFill>
                <a:effectLst/>
                <a:latin typeface="Arial" charset="0"/>
                <a:cs typeface="Arial" charset="0"/>
              </a:rPr>
              <a:t> shows. The mass of the electron is                  </a:t>
            </a:r>
            <a:r>
              <a:rPr kumimoji="0" lang="en-US" sz="1500" b="0" i="0" u="none" strike="noStrike" cap="none" normalizeH="0" baseline="0" dirty="0" smtClean="0">
                <a:ln>
                  <a:noFill/>
                </a:ln>
                <a:solidFill>
                  <a:schemeClr val="tx1"/>
                </a:solidFill>
                <a:effectLst/>
                <a:latin typeface="Arial" charset="0"/>
                <a:cs typeface="Arial" charset="0"/>
              </a:rPr>
              <a:t>.</a:t>
            </a:r>
            <a:r>
              <a:rPr kumimoji="0" lang="en-US" sz="1800" b="0" i="0" u="none" strike="noStrike" cap="none" normalizeH="0" baseline="0" dirty="0" smtClean="0">
                <a:ln>
                  <a:noFill/>
                </a:ln>
                <a:solidFill>
                  <a:schemeClr val="tx1"/>
                </a:solidFill>
                <a:effectLst/>
                <a:latin typeface="Arial" charset="0"/>
                <a:cs typeface="Arial" charset="0"/>
              </a:rPr>
              <a:t> Determine the speed of the electron.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 </a:t>
            </a:r>
            <a:endParaRPr kumimoji="0" lang="en-US" sz="7800" b="0" i="0" u="none" strike="noStrike" cap="none" normalizeH="0" baseline="0" dirty="0" smtClean="0">
              <a:ln>
                <a:noFill/>
              </a:ln>
              <a:solidFill>
                <a:schemeClr val="tx1"/>
              </a:solidFill>
              <a:effectLst/>
              <a:latin typeface="Arial" charset="0"/>
              <a:cs typeface="Arial" charset="0"/>
            </a:endParaRPr>
          </a:p>
        </p:txBody>
      </p:sp>
      <p:pic>
        <p:nvPicPr>
          <p:cNvPr id="47106" name="Picture 2" descr="http://edugen.wileyplus.com/edugen/courses/crs6407/cutnell9780470879528/c18/math/math050.gif"/>
          <p:cNvPicPr>
            <a:picLocks noChangeAspect="1" noChangeArrowheads="1"/>
          </p:cNvPicPr>
          <p:nvPr/>
        </p:nvPicPr>
        <p:blipFill>
          <a:blip r:embed="rId3" cstate="print"/>
          <a:srcRect/>
          <a:stretch>
            <a:fillRect/>
          </a:stretch>
        </p:blipFill>
        <p:spPr bwMode="auto">
          <a:xfrm>
            <a:off x="5486400" y="990600"/>
            <a:ext cx="933450" cy="190500"/>
          </a:xfrm>
          <a:prstGeom prst="rect">
            <a:avLst/>
          </a:prstGeom>
          <a:noFill/>
        </p:spPr>
      </p:pic>
      <p:pic>
        <p:nvPicPr>
          <p:cNvPr id="47107" name="Picture 3" descr="http://edugen.wileyplus.com/edugen/courses/crs6407/cutnell9780470879528/c18/math/math051.gif"/>
          <p:cNvPicPr>
            <a:picLocks noChangeAspect="1" noChangeArrowheads="1"/>
          </p:cNvPicPr>
          <p:nvPr/>
        </p:nvPicPr>
        <p:blipFill>
          <a:blip r:embed="rId4" cstate="print"/>
          <a:srcRect/>
          <a:stretch>
            <a:fillRect/>
          </a:stretch>
        </p:blipFill>
        <p:spPr bwMode="auto">
          <a:xfrm>
            <a:off x="1905000" y="1295400"/>
            <a:ext cx="942975" cy="190500"/>
          </a:xfrm>
          <a:prstGeom prst="rect">
            <a:avLst/>
          </a:prstGeom>
          <a:noFill/>
        </p:spPr>
      </p:pic>
      <p:pic>
        <p:nvPicPr>
          <p:cNvPr id="47108" name="Picture 4" descr="http://edugen.wileyplus.com/edugen/courses/crs6407/cutnell9780470879528/c18/math/math052.gif"/>
          <p:cNvPicPr>
            <a:picLocks noChangeAspect="1" noChangeArrowheads="1"/>
          </p:cNvPicPr>
          <p:nvPr/>
        </p:nvPicPr>
        <p:blipFill>
          <a:blip r:embed="rId5" cstate="print"/>
          <a:srcRect/>
          <a:stretch>
            <a:fillRect/>
          </a:stretch>
        </p:blipFill>
        <p:spPr bwMode="auto">
          <a:xfrm>
            <a:off x="11706225" y="-411163"/>
            <a:ext cx="923925" cy="200025"/>
          </a:xfrm>
          <a:prstGeom prst="rect">
            <a:avLst/>
          </a:prstGeom>
          <a:noFill/>
        </p:spPr>
      </p:pic>
      <p:pic>
        <p:nvPicPr>
          <p:cNvPr id="47109" name="Picture 5" descr="http://edugen.wileyplus.com/edugen/courses/crs6407/cutnell9780470879528/c18/math/math003.gif"/>
          <p:cNvPicPr>
            <a:picLocks noChangeAspect="1" noChangeArrowheads="1"/>
          </p:cNvPicPr>
          <p:nvPr/>
        </p:nvPicPr>
        <p:blipFill>
          <a:blip r:embed="rId6" cstate="print"/>
          <a:srcRect/>
          <a:stretch>
            <a:fillRect/>
          </a:stretch>
        </p:blipFill>
        <p:spPr bwMode="auto">
          <a:xfrm>
            <a:off x="17171988" y="-411163"/>
            <a:ext cx="962025" cy="238125"/>
          </a:xfrm>
          <a:prstGeom prst="rect">
            <a:avLst/>
          </a:prstGeom>
          <a:noFill/>
        </p:spPr>
      </p:pic>
      <p:pic>
        <p:nvPicPr>
          <p:cNvPr id="47110" name="Picture 6" descr="ID863_fg18_010"/>
          <p:cNvPicPr>
            <a:picLocks noChangeAspect="1" noChangeArrowheads="1"/>
          </p:cNvPicPr>
          <p:nvPr/>
        </p:nvPicPr>
        <p:blipFill>
          <a:blip r:embed="rId7" cstate="print"/>
          <a:srcRect/>
          <a:stretch>
            <a:fillRect/>
          </a:stretch>
        </p:blipFill>
        <p:spPr bwMode="auto">
          <a:xfrm>
            <a:off x="5715000" y="1828800"/>
            <a:ext cx="2686050" cy="1238250"/>
          </a:xfrm>
          <a:prstGeom prst="rect">
            <a:avLst/>
          </a:prstGeom>
          <a:noFill/>
        </p:spPr>
      </p:pic>
      <p:pic>
        <p:nvPicPr>
          <p:cNvPr id="47112" name="Picture 8" descr="http://edugen.wileyplus.com/edugen/courses/crs6407/cutnell9780470879528/c18/math/math052.gif"/>
          <p:cNvPicPr>
            <a:picLocks noChangeAspect="1" noChangeArrowheads="1"/>
          </p:cNvPicPr>
          <p:nvPr/>
        </p:nvPicPr>
        <p:blipFill>
          <a:blip r:embed="rId5" cstate="print"/>
          <a:srcRect/>
          <a:stretch>
            <a:fillRect/>
          </a:stretch>
        </p:blipFill>
        <p:spPr bwMode="auto">
          <a:xfrm>
            <a:off x="4267200" y="1295400"/>
            <a:ext cx="923925" cy="200025"/>
          </a:xfrm>
          <a:prstGeom prst="rect">
            <a:avLst/>
          </a:prstGeom>
          <a:noFill/>
        </p:spPr>
      </p:pic>
      <p:pic>
        <p:nvPicPr>
          <p:cNvPr id="47114" name="Picture 10" descr="http://edugen.wileyplus.com/edugen/courses/crs6407/cutnell9780470879528/c18/math/math003.gif"/>
          <p:cNvPicPr>
            <a:picLocks noChangeAspect="1" noChangeArrowheads="1"/>
          </p:cNvPicPr>
          <p:nvPr/>
        </p:nvPicPr>
        <p:blipFill>
          <a:blip r:embed="rId6" cstate="print"/>
          <a:srcRect/>
          <a:stretch>
            <a:fillRect/>
          </a:stretch>
        </p:blipFill>
        <p:spPr bwMode="auto">
          <a:xfrm>
            <a:off x="1600200" y="1524000"/>
            <a:ext cx="962025" cy="23812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8229600" cy="1143000"/>
          </a:xfrm>
        </p:spPr>
        <p:txBody>
          <a:bodyPr/>
          <a:lstStyle/>
          <a:p>
            <a:pPr algn="l" eaLnBrk="1" hangingPunct="1"/>
            <a:r>
              <a:rPr lang="en-US" altLang="en-US" sz="4000" dirty="0" smtClean="0"/>
              <a:t>Electric Charge</a:t>
            </a:r>
          </a:p>
        </p:txBody>
      </p:sp>
      <p:pic>
        <p:nvPicPr>
          <p:cNvPr id="21508" name="Picture 4" descr="fig18_01"/>
          <p:cNvPicPr>
            <a:picLocks noGrp="1" noChangeAspect="1" noChangeArrowheads="1"/>
          </p:cNvPicPr>
          <p:nvPr>
            <p:ph sz="half" idx="1"/>
          </p:nvPr>
        </p:nvPicPr>
        <p:blipFill>
          <a:blip r:embed="rId2" cstate="print">
            <a:extLst>
              <a:ext uri="{28A0092B-C50C-407E-A947-70E740481C1C}">
                <a14:useLocalDpi xmlns:a14="http://schemas.microsoft.com/office/drawing/2010/main" xmlns="" val="0"/>
              </a:ext>
            </a:extLst>
          </a:blip>
          <a:srcRect/>
          <a:stretch>
            <a:fillRect/>
          </a:stretch>
        </p:blipFill>
        <p:spPr>
          <a:xfrm>
            <a:off x="381000" y="1295400"/>
            <a:ext cx="2686050" cy="2847975"/>
          </a:xfrm>
          <a:noFill/>
        </p:spPr>
      </p:pic>
      <p:grpSp>
        <p:nvGrpSpPr>
          <p:cNvPr id="2" name="Group 8"/>
          <p:cNvGrpSpPr>
            <a:grpSpLocks/>
          </p:cNvGrpSpPr>
          <p:nvPr/>
        </p:nvGrpSpPr>
        <p:grpSpPr bwMode="auto">
          <a:xfrm>
            <a:off x="0" y="4114800"/>
            <a:ext cx="6500813" cy="2568575"/>
            <a:chOff x="-3" y="400"/>
            <a:chExt cx="4095" cy="1618"/>
          </a:xfrm>
        </p:grpSpPr>
        <p:grpSp>
          <p:nvGrpSpPr>
            <p:cNvPr id="3" name="Group 9"/>
            <p:cNvGrpSpPr>
              <a:grpSpLocks/>
            </p:cNvGrpSpPr>
            <p:nvPr/>
          </p:nvGrpSpPr>
          <p:grpSpPr bwMode="auto">
            <a:xfrm>
              <a:off x="0" y="403"/>
              <a:ext cx="4089" cy="1612"/>
              <a:chOff x="0" y="403"/>
              <a:chExt cx="4089" cy="1612"/>
            </a:xfrm>
          </p:grpSpPr>
          <p:grpSp>
            <p:nvGrpSpPr>
              <p:cNvPr id="4" name="Group 10"/>
              <p:cNvGrpSpPr>
                <a:grpSpLocks/>
              </p:cNvGrpSpPr>
              <p:nvPr/>
            </p:nvGrpSpPr>
            <p:grpSpPr bwMode="auto">
              <a:xfrm>
                <a:off x="0" y="403"/>
                <a:ext cx="1363" cy="403"/>
                <a:chOff x="0" y="403"/>
                <a:chExt cx="1363" cy="403"/>
              </a:xfrm>
            </p:grpSpPr>
            <p:sp>
              <p:nvSpPr>
                <p:cNvPr id="3119" name="Rectangle 11"/>
                <p:cNvSpPr>
                  <a:spLocks noChangeArrowheads="1"/>
                </p:cNvSpPr>
                <p:nvPr/>
              </p:nvSpPr>
              <p:spPr bwMode="auto">
                <a:xfrm>
                  <a:off x="43" y="403"/>
                  <a:ext cx="1277"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b="1">
                      <a:cs typeface="Times New Roman" pitchFamily="18" charset="0"/>
                    </a:rPr>
                    <a:t>Atomic Particle</a:t>
                  </a:r>
                  <a:endParaRPr lang="en-US" altLang="en-US" sz="2000">
                    <a:cs typeface="Times New Roman" pitchFamily="18" charset="0"/>
                  </a:endParaRPr>
                </a:p>
                <a:p>
                  <a:endParaRPr lang="en-US" altLang="en-US" sz="2000"/>
                </a:p>
              </p:txBody>
            </p:sp>
            <p:sp>
              <p:nvSpPr>
                <p:cNvPr id="3120" name="Rectangle 12"/>
                <p:cNvSpPr>
                  <a:spLocks noChangeArrowheads="1"/>
                </p:cNvSpPr>
                <p:nvPr/>
              </p:nvSpPr>
              <p:spPr bwMode="auto">
                <a:xfrm>
                  <a:off x="0" y="403"/>
                  <a:ext cx="1363"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5" name="Group 13"/>
              <p:cNvGrpSpPr>
                <a:grpSpLocks/>
              </p:cNvGrpSpPr>
              <p:nvPr/>
            </p:nvGrpSpPr>
            <p:grpSpPr bwMode="auto">
              <a:xfrm>
                <a:off x="1363" y="403"/>
                <a:ext cx="1363" cy="403"/>
                <a:chOff x="1363" y="403"/>
                <a:chExt cx="1363" cy="403"/>
              </a:xfrm>
            </p:grpSpPr>
            <p:sp>
              <p:nvSpPr>
                <p:cNvPr id="3117" name="Rectangle 14"/>
                <p:cNvSpPr>
                  <a:spLocks noChangeArrowheads="1"/>
                </p:cNvSpPr>
                <p:nvPr/>
              </p:nvSpPr>
              <p:spPr bwMode="auto">
                <a:xfrm>
                  <a:off x="1406" y="403"/>
                  <a:ext cx="1277"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b="1">
                      <a:cs typeface="Times New Roman" pitchFamily="18" charset="0"/>
                    </a:rPr>
                    <a:t>Charge</a:t>
                  </a:r>
                  <a:endParaRPr lang="en-US" altLang="en-US" sz="2000">
                    <a:cs typeface="Times New Roman" pitchFamily="18" charset="0"/>
                  </a:endParaRPr>
                </a:p>
                <a:p>
                  <a:endParaRPr lang="en-US" altLang="en-US" sz="2000"/>
                </a:p>
              </p:txBody>
            </p:sp>
            <p:sp>
              <p:nvSpPr>
                <p:cNvPr id="3118" name="Rectangle 15"/>
                <p:cNvSpPr>
                  <a:spLocks noChangeArrowheads="1"/>
                </p:cNvSpPr>
                <p:nvPr/>
              </p:nvSpPr>
              <p:spPr bwMode="auto">
                <a:xfrm>
                  <a:off x="1363" y="403"/>
                  <a:ext cx="1363"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6" name="Group 16"/>
              <p:cNvGrpSpPr>
                <a:grpSpLocks/>
              </p:cNvGrpSpPr>
              <p:nvPr/>
            </p:nvGrpSpPr>
            <p:grpSpPr bwMode="auto">
              <a:xfrm>
                <a:off x="2726" y="403"/>
                <a:ext cx="1363" cy="403"/>
                <a:chOff x="2726" y="403"/>
                <a:chExt cx="1363" cy="403"/>
              </a:xfrm>
            </p:grpSpPr>
            <p:sp>
              <p:nvSpPr>
                <p:cNvPr id="3115" name="Rectangle 17"/>
                <p:cNvSpPr>
                  <a:spLocks noChangeArrowheads="1"/>
                </p:cNvSpPr>
                <p:nvPr/>
              </p:nvSpPr>
              <p:spPr bwMode="auto">
                <a:xfrm>
                  <a:off x="2769" y="403"/>
                  <a:ext cx="1277"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b="1">
                      <a:cs typeface="Times New Roman" pitchFamily="18" charset="0"/>
                    </a:rPr>
                    <a:t>Mass</a:t>
                  </a:r>
                  <a:endParaRPr lang="en-US" altLang="en-US" sz="2000">
                    <a:cs typeface="Times New Roman" pitchFamily="18" charset="0"/>
                  </a:endParaRPr>
                </a:p>
                <a:p>
                  <a:endParaRPr lang="en-US" altLang="en-US" sz="2000"/>
                </a:p>
              </p:txBody>
            </p:sp>
            <p:sp>
              <p:nvSpPr>
                <p:cNvPr id="3116" name="Rectangle 18"/>
                <p:cNvSpPr>
                  <a:spLocks noChangeArrowheads="1"/>
                </p:cNvSpPr>
                <p:nvPr/>
              </p:nvSpPr>
              <p:spPr bwMode="auto">
                <a:xfrm>
                  <a:off x="2726" y="403"/>
                  <a:ext cx="1363"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7" name="Group 19"/>
              <p:cNvGrpSpPr>
                <a:grpSpLocks/>
              </p:cNvGrpSpPr>
              <p:nvPr/>
            </p:nvGrpSpPr>
            <p:grpSpPr bwMode="auto">
              <a:xfrm>
                <a:off x="0" y="806"/>
                <a:ext cx="1363" cy="403"/>
                <a:chOff x="0" y="806"/>
                <a:chExt cx="1363" cy="403"/>
              </a:xfrm>
            </p:grpSpPr>
            <p:sp>
              <p:nvSpPr>
                <p:cNvPr id="3113" name="Rectangle 20"/>
                <p:cNvSpPr>
                  <a:spLocks noChangeArrowheads="1"/>
                </p:cNvSpPr>
                <p:nvPr/>
              </p:nvSpPr>
              <p:spPr bwMode="auto">
                <a:xfrm>
                  <a:off x="43" y="806"/>
                  <a:ext cx="1277"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cs typeface="Times New Roman" pitchFamily="18" charset="0"/>
                    </a:rPr>
                    <a:t>Electron</a:t>
                  </a:r>
                </a:p>
                <a:p>
                  <a:endParaRPr lang="en-US" altLang="en-US" sz="2000"/>
                </a:p>
              </p:txBody>
            </p:sp>
            <p:sp>
              <p:nvSpPr>
                <p:cNvPr id="3114" name="Rectangle 21"/>
                <p:cNvSpPr>
                  <a:spLocks noChangeArrowheads="1"/>
                </p:cNvSpPr>
                <p:nvPr/>
              </p:nvSpPr>
              <p:spPr bwMode="auto">
                <a:xfrm>
                  <a:off x="0" y="806"/>
                  <a:ext cx="1363"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8" name="Group 22"/>
              <p:cNvGrpSpPr>
                <a:grpSpLocks/>
              </p:cNvGrpSpPr>
              <p:nvPr/>
            </p:nvGrpSpPr>
            <p:grpSpPr bwMode="auto">
              <a:xfrm>
                <a:off x="1363" y="806"/>
                <a:ext cx="1363" cy="403"/>
                <a:chOff x="1363" y="806"/>
                <a:chExt cx="1363" cy="403"/>
              </a:xfrm>
            </p:grpSpPr>
            <p:sp>
              <p:nvSpPr>
                <p:cNvPr id="3111" name="Rectangle 23"/>
                <p:cNvSpPr>
                  <a:spLocks noChangeArrowheads="1"/>
                </p:cNvSpPr>
                <p:nvPr/>
              </p:nvSpPr>
              <p:spPr bwMode="auto">
                <a:xfrm>
                  <a:off x="1406" y="806"/>
                  <a:ext cx="1277"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cs typeface="Times New Roman" pitchFamily="18" charset="0"/>
                    </a:rPr>
                    <a:t>–1.6 </a:t>
                  </a:r>
                  <a:r>
                    <a:rPr lang="en-US" altLang="en-US" sz="2000">
                      <a:cs typeface="Times New Roman" pitchFamily="18" charset="0"/>
                      <a:sym typeface="Symbol" pitchFamily="18" charset="2"/>
                    </a:rPr>
                    <a:t></a:t>
                  </a:r>
                  <a:r>
                    <a:rPr lang="en-US" altLang="en-US" sz="2000">
                      <a:cs typeface="Times New Roman" pitchFamily="18" charset="0"/>
                    </a:rPr>
                    <a:t> 10</a:t>
                  </a:r>
                  <a:r>
                    <a:rPr lang="en-US" altLang="en-US" sz="2000" baseline="30000">
                      <a:cs typeface="Times New Roman" pitchFamily="18" charset="0"/>
                      <a:sym typeface="Symbol" pitchFamily="18" charset="2"/>
                    </a:rPr>
                    <a:t>-19</a:t>
                  </a:r>
                  <a:r>
                    <a:rPr lang="en-US" altLang="en-US" sz="2000">
                      <a:cs typeface="Times New Roman" pitchFamily="18" charset="0"/>
                      <a:sym typeface="Symbol" pitchFamily="18" charset="2"/>
                    </a:rPr>
                    <a:t> C</a:t>
                  </a:r>
                </a:p>
                <a:p>
                  <a:endParaRPr lang="en-US" altLang="en-US" sz="2000">
                    <a:cs typeface="Times New Roman" pitchFamily="18" charset="0"/>
                    <a:sym typeface="Symbol" pitchFamily="18" charset="2"/>
                  </a:endParaRPr>
                </a:p>
              </p:txBody>
            </p:sp>
            <p:sp>
              <p:nvSpPr>
                <p:cNvPr id="3112" name="Rectangle 24"/>
                <p:cNvSpPr>
                  <a:spLocks noChangeArrowheads="1"/>
                </p:cNvSpPr>
                <p:nvPr/>
              </p:nvSpPr>
              <p:spPr bwMode="auto">
                <a:xfrm>
                  <a:off x="1363" y="806"/>
                  <a:ext cx="1363"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9" name="Group 25"/>
              <p:cNvGrpSpPr>
                <a:grpSpLocks/>
              </p:cNvGrpSpPr>
              <p:nvPr/>
            </p:nvGrpSpPr>
            <p:grpSpPr bwMode="auto">
              <a:xfrm>
                <a:off x="2726" y="806"/>
                <a:ext cx="1363" cy="403"/>
                <a:chOff x="2726" y="806"/>
                <a:chExt cx="1363" cy="403"/>
              </a:xfrm>
            </p:grpSpPr>
            <p:sp>
              <p:nvSpPr>
                <p:cNvPr id="3109" name="Rectangle 26"/>
                <p:cNvSpPr>
                  <a:spLocks noChangeArrowheads="1"/>
                </p:cNvSpPr>
                <p:nvPr/>
              </p:nvSpPr>
              <p:spPr bwMode="auto">
                <a:xfrm>
                  <a:off x="2769" y="806"/>
                  <a:ext cx="1277"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cs typeface="Times New Roman" pitchFamily="18" charset="0"/>
                    </a:rPr>
                    <a:t>9.11 </a:t>
                  </a:r>
                  <a:r>
                    <a:rPr lang="en-US" altLang="en-US" sz="2000">
                      <a:cs typeface="Times New Roman" pitchFamily="18" charset="0"/>
                      <a:sym typeface="Symbol" pitchFamily="18" charset="2"/>
                    </a:rPr>
                    <a:t></a:t>
                  </a:r>
                  <a:r>
                    <a:rPr lang="en-US" altLang="en-US" sz="2000">
                      <a:cs typeface="Times New Roman" pitchFamily="18" charset="0"/>
                    </a:rPr>
                    <a:t> 10</a:t>
                  </a:r>
                  <a:r>
                    <a:rPr lang="en-US" altLang="en-US" sz="2000" baseline="30000">
                      <a:cs typeface="Times New Roman" pitchFamily="18" charset="0"/>
                      <a:sym typeface="Symbol" pitchFamily="18" charset="2"/>
                    </a:rPr>
                    <a:t>-31</a:t>
                  </a:r>
                  <a:r>
                    <a:rPr lang="en-US" altLang="en-US" sz="2000">
                      <a:cs typeface="Times New Roman" pitchFamily="18" charset="0"/>
                      <a:sym typeface="Symbol" pitchFamily="18" charset="2"/>
                    </a:rPr>
                    <a:t> Kg</a:t>
                  </a:r>
                </a:p>
                <a:p>
                  <a:endParaRPr lang="en-US" altLang="en-US" sz="2000">
                    <a:cs typeface="Times New Roman" pitchFamily="18" charset="0"/>
                    <a:sym typeface="Symbol" pitchFamily="18" charset="2"/>
                  </a:endParaRPr>
                </a:p>
              </p:txBody>
            </p:sp>
            <p:sp>
              <p:nvSpPr>
                <p:cNvPr id="3110" name="Rectangle 27"/>
                <p:cNvSpPr>
                  <a:spLocks noChangeArrowheads="1"/>
                </p:cNvSpPr>
                <p:nvPr/>
              </p:nvSpPr>
              <p:spPr bwMode="auto">
                <a:xfrm>
                  <a:off x="2726" y="806"/>
                  <a:ext cx="1363"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10" name="Group 28"/>
              <p:cNvGrpSpPr>
                <a:grpSpLocks/>
              </p:cNvGrpSpPr>
              <p:nvPr/>
            </p:nvGrpSpPr>
            <p:grpSpPr bwMode="auto">
              <a:xfrm>
                <a:off x="0" y="1209"/>
                <a:ext cx="1363" cy="403"/>
                <a:chOff x="0" y="1209"/>
                <a:chExt cx="1363" cy="403"/>
              </a:xfrm>
            </p:grpSpPr>
            <p:sp>
              <p:nvSpPr>
                <p:cNvPr id="3107" name="Rectangle 29"/>
                <p:cNvSpPr>
                  <a:spLocks noChangeArrowheads="1"/>
                </p:cNvSpPr>
                <p:nvPr/>
              </p:nvSpPr>
              <p:spPr bwMode="auto">
                <a:xfrm>
                  <a:off x="43" y="1209"/>
                  <a:ext cx="1277"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cs typeface="Times New Roman" pitchFamily="18" charset="0"/>
                    </a:rPr>
                    <a:t>Proton</a:t>
                  </a:r>
                </a:p>
                <a:p>
                  <a:endParaRPr lang="en-US" altLang="en-US" sz="2000"/>
                </a:p>
              </p:txBody>
            </p:sp>
            <p:sp>
              <p:nvSpPr>
                <p:cNvPr id="3108" name="Rectangle 30"/>
                <p:cNvSpPr>
                  <a:spLocks noChangeArrowheads="1"/>
                </p:cNvSpPr>
                <p:nvPr/>
              </p:nvSpPr>
              <p:spPr bwMode="auto">
                <a:xfrm>
                  <a:off x="0" y="1209"/>
                  <a:ext cx="1363"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11" name="Group 31"/>
              <p:cNvGrpSpPr>
                <a:grpSpLocks/>
              </p:cNvGrpSpPr>
              <p:nvPr/>
            </p:nvGrpSpPr>
            <p:grpSpPr bwMode="auto">
              <a:xfrm>
                <a:off x="1363" y="1209"/>
                <a:ext cx="1363" cy="403"/>
                <a:chOff x="1363" y="1209"/>
                <a:chExt cx="1363" cy="403"/>
              </a:xfrm>
            </p:grpSpPr>
            <p:sp>
              <p:nvSpPr>
                <p:cNvPr id="3105" name="Rectangle 32"/>
                <p:cNvSpPr>
                  <a:spLocks noChangeArrowheads="1"/>
                </p:cNvSpPr>
                <p:nvPr/>
              </p:nvSpPr>
              <p:spPr bwMode="auto">
                <a:xfrm>
                  <a:off x="1406" y="1209"/>
                  <a:ext cx="1277"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cs typeface="Times New Roman" pitchFamily="18" charset="0"/>
                    </a:rPr>
                    <a:t>+1.6 </a:t>
                  </a:r>
                  <a:r>
                    <a:rPr lang="en-US" altLang="en-US" sz="2000">
                      <a:cs typeface="Times New Roman" pitchFamily="18" charset="0"/>
                      <a:sym typeface="Symbol" pitchFamily="18" charset="2"/>
                    </a:rPr>
                    <a:t></a:t>
                  </a:r>
                  <a:r>
                    <a:rPr lang="en-US" altLang="en-US" sz="2000">
                      <a:cs typeface="Times New Roman" pitchFamily="18" charset="0"/>
                    </a:rPr>
                    <a:t> 10</a:t>
                  </a:r>
                  <a:r>
                    <a:rPr lang="en-US" altLang="en-US" sz="2000" baseline="30000">
                      <a:cs typeface="Times New Roman" pitchFamily="18" charset="0"/>
                      <a:sym typeface="Symbol" pitchFamily="18" charset="2"/>
                    </a:rPr>
                    <a:t>-19</a:t>
                  </a:r>
                  <a:r>
                    <a:rPr lang="en-US" altLang="en-US" sz="2000">
                      <a:cs typeface="Times New Roman" pitchFamily="18" charset="0"/>
                      <a:sym typeface="Symbol" pitchFamily="18" charset="2"/>
                    </a:rPr>
                    <a:t> C</a:t>
                  </a:r>
                </a:p>
                <a:p>
                  <a:endParaRPr lang="en-US" altLang="en-US" sz="2000">
                    <a:cs typeface="Times New Roman" pitchFamily="18" charset="0"/>
                    <a:sym typeface="Symbol" pitchFamily="18" charset="2"/>
                  </a:endParaRPr>
                </a:p>
              </p:txBody>
            </p:sp>
            <p:sp>
              <p:nvSpPr>
                <p:cNvPr id="3106" name="Rectangle 33"/>
                <p:cNvSpPr>
                  <a:spLocks noChangeArrowheads="1"/>
                </p:cNvSpPr>
                <p:nvPr/>
              </p:nvSpPr>
              <p:spPr bwMode="auto">
                <a:xfrm>
                  <a:off x="1363" y="1209"/>
                  <a:ext cx="1363"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12" name="Group 34"/>
              <p:cNvGrpSpPr>
                <a:grpSpLocks/>
              </p:cNvGrpSpPr>
              <p:nvPr/>
            </p:nvGrpSpPr>
            <p:grpSpPr bwMode="auto">
              <a:xfrm>
                <a:off x="2726" y="1209"/>
                <a:ext cx="1363" cy="403"/>
                <a:chOff x="2726" y="1209"/>
                <a:chExt cx="1363" cy="403"/>
              </a:xfrm>
            </p:grpSpPr>
            <p:sp>
              <p:nvSpPr>
                <p:cNvPr id="3103" name="Rectangle 35"/>
                <p:cNvSpPr>
                  <a:spLocks noChangeArrowheads="1"/>
                </p:cNvSpPr>
                <p:nvPr/>
              </p:nvSpPr>
              <p:spPr bwMode="auto">
                <a:xfrm>
                  <a:off x="2769" y="1209"/>
                  <a:ext cx="1277"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cs typeface="Times New Roman" pitchFamily="18" charset="0"/>
                    </a:rPr>
                    <a:t>1.673 </a:t>
                  </a:r>
                  <a:r>
                    <a:rPr lang="en-US" altLang="en-US" sz="2000">
                      <a:cs typeface="Times New Roman" pitchFamily="18" charset="0"/>
                      <a:sym typeface="Symbol" pitchFamily="18" charset="2"/>
                    </a:rPr>
                    <a:t></a:t>
                  </a:r>
                  <a:r>
                    <a:rPr lang="en-US" altLang="en-US" sz="2000">
                      <a:cs typeface="Times New Roman" pitchFamily="18" charset="0"/>
                    </a:rPr>
                    <a:t> 10</a:t>
                  </a:r>
                  <a:r>
                    <a:rPr lang="en-US" altLang="en-US" sz="2000" baseline="30000">
                      <a:cs typeface="Times New Roman" pitchFamily="18" charset="0"/>
                      <a:sym typeface="Symbol" pitchFamily="18" charset="2"/>
                    </a:rPr>
                    <a:t>-27</a:t>
                  </a:r>
                  <a:r>
                    <a:rPr lang="en-US" altLang="en-US" sz="2000">
                      <a:cs typeface="Times New Roman" pitchFamily="18" charset="0"/>
                      <a:sym typeface="Symbol" pitchFamily="18" charset="2"/>
                    </a:rPr>
                    <a:t> Kg</a:t>
                  </a:r>
                </a:p>
                <a:p>
                  <a:endParaRPr lang="en-US" altLang="en-US" sz="2000">
                    <a:cs typeface="Times New Roman" pitchFamily="18" charset="0"/>
                    <a:sym typeface="Symbol" pitchFamily="18" charset="2"/>
                  </a:endParaRPr>
                </a:p>
              </p:txBody>
            </p:sp>
            <p:sp>
              <p:nvSpPr>
                <p:cNvPr id="3104" name="Rectangle 36"/>
                <p:cNvSpPr>
                  <a:spLocks noChangeArrowheads="1"/>
                </p:cNvSpPr>
                <p:nvPr/>
              </p:nvSpPr>
              <p:spPr bwMode="auto">
                <a:xfrm>
                  <a:off x="2726" y="1209"/>
                  <a:ext cx="1363"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13" name="Group 37"/>
              <p:cNvGrpSpPr>
                <a:grpSpLocks/>
              </p:cNvGrpSpPr>
              <p:nvPr/>
            </p:nvGrpSpPr>
            <p:grpSpPr bwMode="auto">
              <a:xfrm>
                <a:off x="0" y="1612"/>
                <a:ext cx="1363" cy="403"/>
                <a:chOff x="0" y="1612"/>
                <a:chExt cx="1363" cy="403"/>
              </a:xfrm>
            </p:grpSpPr>
            <p:sp>
              <p:nvSpPr>
                <p:cNvPr id="3101" name="Rectangle 38"/>
                <p:cNvSpPr>
                  <a:spLocks noChangeArrowheads="1"/>
                </p:cNvSpPr>
                <p:nvPr/>
              </p:nvSpPr>
              <p:spPr bwMode="auto">
                <a:xfrm>
                  <a:off x="43" y="1612"/>
                  <a:ext cx="1277"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cs typeface="Times New Roman" pitchFamily="18" charset="0"/>
                    </a:rPr>
                    <a:t>Neutron</a:t>
                  </a:r>
                </a:p>
                <a:p>
                  <a:endParaRPr lang="en-US" altLang="en-US" sz="2000"/>
                </a:p>
              </p:txBody>
            </p:sp>
            <p:sp>
              <p:nvSpPr>
                <p:cNvPr id="3102" name="Rectangle 39"/>
                <p:cNvSpPr>
                  <a:spLocks noChangeArrowheads="1"/>
                </p:cNvSpPr>
                <p:nvPr/>
              </p:nvSpPr>
              <p:spPr bwMode="auto">
                <a:xfrm>
                  <a:off x="0" y="1612"/>
                  <a:ext cx="1363"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14" name="Group 40"/>
              <p:cNvGrpSpPr>
                <a:grpSpLocks/>
              </p:cNvGrpSpPr>
              <p:nvPr/>
            </p:nvGrpSpPr>
            <p:grpSpPr bwMode="auto">
              <a:xfrm>
                <a:off x="1363" y="1612"/>
                <a:ext cx="1363" cy="403"/>
                <a:chOff x="1363" y="1612"/>
                <a:chExt cx="1363" cy="403"/>
              </a:xfrm>
            </p:grpSpPr>
            <p:sp>
              <p:nvSpPr>
                <p:cNvPr id="3099" name="Rectangle 41"/>
                <p:cNvSpPr>
                  <a:spLocks noChangeArrowheads="1"/>
                </p:cNvSpPr>
                <p:nvPr/>
              </p:nvSpPr>
              <p:spPr bwMode="auto">
                <a:xfrm>
                  <a:off x="1406" y="1612"/>
                  <a:ext cx="1277"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cs typeface="Times New Roman" pitchFamily="18" charset="0"/>
                    </a:rPr>
                    <a:t>0</a:t>
                  </a:r>
                </a:p>
                <a:p>
                  <a:endParaRPr lang="en-US" altLang="en-US" sz="2000"/>
                </a:p>
              </p:txBody>
            </p:sp>
            <p:sp>
              <p:nvSpPr>
                <p:cNvPr id="3100" name="Rectangle 42"/>
                <p:cNvSpPr>
                  <a:spLocks noChangeArrowheads="1"/>
                </p:cNvSpPr>
                <p:nvPr/>
              </p:nvSpPr>
              <p:spPr bwMode="auto">
                <a:xfrm>
                  <a:off x="1363" y="1612"/>
                  <a:ext cx="1363"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15" name="Group 43"/>
              <p:cNvGrpSpPr>
                <a:grpSpLocks/>
              </p:cNvGrpSpPr>
              <p:nvPr/>
            </p:nvGrpSpPr>
            <p:grpSpPr bwMode="auto">
              <a:xfrm>
                <a:off x="2726" y="1612"/>
                <a:ext cx="1363" cy="403"/>
                <a:chOff x="2726" y="1612"/>
                <a:chExt cx="1363" cy="403"/>
              </a:xfrm>
            </p:grpSpPr>
            <p:sp>
              <p:nvSpPr>
                <p:cNvPr id="3097" name="Rectangle 44"/>
                <p:cNvSpPr>
                  <a:spLocks noChangeArrowheads="1"/>
                </p:cNvSpPr>
                <p:nvPr/>
              </p:nvSpPr>
              <p:spPr bwMode="auto">
                <a:xfrm>
                  <a:off x="2769" y="1612"/>
                  <a:ext cx="1277" cy="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cs typeface="Times New Roman" pitchFamily="18" charset="0"/>
                    </a:rPr>
                    <a:t>1.675 </a:t>
                  </a:r>
                  <a:r>
                    <a:rPr lang="en-US" altLang="en-US" sz="2000">
                      <a:cs typeface="Times New Roman" pitchFamily="18" charset="0"/>
                      <a:sym typeface="Symbol" pitchFamily="18" charset="2"/>
                    </a:rPr>
                    <a:t></a:t>
                  </a:r>
                  <a:r>
                    <a:rPr lang="en-US" altLang="en-US" sz="2000">
                      <a:cs typeface="Times New Roman" pitchFamily="18" charset="0"/>
                    </a:rPr>
                    <a:t> 10</a:t>
                  </a:r>
                  <a:r>
                    <a:rPr lang="en-US" altLang="en-US" sz="2000" baseline="30000">
                      <a:cs typeface="Times New Roman" pitchFamily="18" charset="0"/>
                      <a:sym typeface="Symbol" pitchFamily="18" charset="2"/>
                    </a:rPr>
                    <a:t>-27</a:t>
                  </a:r>
                  <a:r>
                    <a:rPr lang="en-US" altLang="en-US" sz="2000">
                      <a:cs typeface="Times New Roman" pitchFamily="18" charset="0"/>
                      <a:sym typeface="Symbol" pitchFamily="18" charset="2"/>
                    </a:rPr>
                    <a:t> Kg</a:t>
                  </a:r>
                </a:p>
                <a:p>
                  <a:endParaRPr lang="en-US" altLang="en-US" sz="2000">
                    <a:cs typeface="Times New Roman" pitchFamily="18" charset="0"/>
                    <a:sym typeface="Symbol" pitchFamily="18" charset="2"/>
                  </a:endParaRPr>
                </a:p>
              </p:txBody>
            </p:sp>
            <p:sp>
              <p:nvSpPr>
                <p:cNvPr id="3098" name="Rectangle 45"/>
                <p:cNvSpPr>
                  <a:spLocks noChangeArrowheads="1"/>
                </p:cNvSpPr>
                <p:nvPr/>
              </p:nvSpPr>
              <p:spPr bwMode="auto">
                <a:xfrm>
                  <a:off x="2726" y="1612"/>
                  <a:ext cx="1363" cy="403"/>
                </a:xfrm>
                <a:prstGeom prst="rect">
                  <a:avLst/>
                </a:prstGeom>
                <a:noFill/>
                <a:ln w="7">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sp>
          <p:nvSpPr>
            <p:cNvPr id="3084" name="Rectangle 46"/>
            <p:cNvSpPr>
              <a:spLocks noChangeArrowheads="1"/>
            </p:cNvSpPr>
            <p:nvPr/>
          </p:nvSpPr>
          <p:spPr bwMode="auto">
            <a:xfrm>
              <a:off x="-3" y="400"/>
              <a:ext cx="4095" cy="1618"/>
            </a:xfrm>
            <a:prstGeom prst="rect">
              <a:avLst/>
            </a:prstGeom>
            <a:noFill/>
            <a:ln w="9525">
              <a:solidFill>
                <a:srgbClr val="A0A0A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sp>
        <p:nvSpPr>
          <p:cNvPr id="46" name="Rectangle 45"/>
          <p:cNvSpPr>
            <a:spLocks noChangeArrowheads="1"/>
          </p:cNvSpPr>
          <p:nvPr/>
        </p:nvSpPr>
        <p:spPr bwMode="auto">
          <a:xfrm>
            <a:off x="609600" y="914400"/>
            <a:ext cx="15827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dirty="0"/>
              <a:t>Atomic Model</a:t>
            </a:r>
          </a:p>
        </p:txBody>
      </p:sp>
      <p:sp>
        <p:nvSpPr>
          <p:cNvPr id="3080" name="Rectangle 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51" name="Rectangle 50"/>
          <p:cNvSpPr>
            <a:spLocks noChangeArrowheads="1"/>
          </p:cNvSpPr>
          <p:nvPr/>
        </p:nvSpPr>
        <p:spPr bwMode="auto">
          <a:xfrm>
            <a:off x="6496051" y="1837566"/>
            <a:ext cx="2590800" cy="34163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dirty="0"/>
              <a:t>The coulomb unit is derived from the </a:t>
            </a:r>
            <a:r>
              <a:rPr lang="en-US" altLang="en-US" dirty="0">
                <a:hlinkClick r:id="rId3"/>
              </a:rPr>
              <a:t>SI unit </a:t>
            </a:r>
            <a:r>
              <a:rPr lang="en-US" altLang="en-US" dirty="0"/>
              <a:t>ampere for electric current </a:t>
            </a:r>
            <a:r>
              <a:rPr lang="en-US" altLang="en-US" i="1" dirty="0" err="1"/>
              <a:t>i</a:t>
            </a:r>
            <a:r>
              <a:rPr lang="en-US" altLang="en-US" dirty="0"/>
              <a:t>. Current is the rate </a:t>
            </a:r>
            <a:r>
              <a:rPr lang="en-US" altLang="en-US" dirty="0" smtClean="0"/>
              <a:t>at </a:t>
            </a:r>
            <a:r>
              <a:rPr lang="en-US" altLang="en-US" dirty="0"/>
              <a:t>which charge moves through a region.</a:t>
            </a:r>
          </a:p>
        </p:txBody>
      </p:sp>
      <p:pic>
        <p:nvPicPr>
          <p:cNvPr id="49" name="Picture 1"/>
          <p:cNvPicPr>
            <a:picLocks noChangeAspect="1" noChangeArrowheads="1"/>
          </p:cNvPicPr>
          <p:nvPr/>
        </p:nvPicPr>
        <p:blipFill>
          <a:blip r:embed="rId4" cstate="print"/>
          <a:srcRect/>
          <a:stretch>
            <a:fillRect/>
          </a:stretch>
        </p:blipFill>
        <p:spPr bwMode="auto">
          <a:xfrm>
            <a:off x="3505200" y="0"/>
            <a:ext cx="2819400" cy="4018639"/>
          </a:xfrm>
          <a:prstGeom prst="rect">
            <a:avLst/>
          </a:prstGeom>
          <a:noFill/>
          <a:ln w="9525">
            <a:noFill/>
            <a:miter lim="800000"/>
            <a:headEnd/>
            <a:tailEnd/>
          </a:ln>
        </p:spPr>
      </p:pic>
    </p:spTree>
    <p:extLst>
      <p:ext uri="{BB962C8B-B14F-4D97-AF65-F5344CB8AC3E}">
        <p14:creationId xmlns:p14="http://schemas.microsoft.com/office/powerpoint/2010/main" xmlns="" val="20062740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6">
                                            <p:txEl>
                                              <p:pRg st="0" end="0"/>
                                            </p:txEl>
                                          </p:spTgt>
                                        </p:tgtEl>
                                        <p:attrNameLst>
                                          <p:attrName>style.visibility</p:attrName>
                                        </p:attrNameLst>
                                      </p:cBhvr>
                                      <p:to>
                                        <p:strVal val="visible"/>
                                      </p:to>
                                    </p:set>
                                    <p:animEffect transition="in" filter="fade">
                                      <p:cBhvr>
                                        <p:cTn id="7" dur="2000"/>
                                        <p:tgtEl>
                                          <p:spTgt spid="4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1508"/>
                                        </p:tgtEl>
                                        <p:attrNameLst>
                                          <p:attrName>style.visibility</p:attrName>
                                        </p:attrNameLst>
                                      </p:cBhvr>
                                      <p:to>
                                        <p:strVal val="visible"/>
                                      </p:to>
                                    </p:set>
                                    <p:animEffect transition="in" filter="fade">
                                      <p:cBhvr>
                                        <p:cTn id="12" dur="2000"/>
                                        <p:tgtEl>
                                          <p:spTgt spid="2150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20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
                                            <p:txEl>
                                              <p:pRg st="0" end="0"/>
                                            </p:txEl>
                                          </p:spTgt>
                                        </p:tgtEl>
                                        <p:attrNameLst>
                                          <p:attrName>style.visibility</p:attrName>
                                        </p:attrNameLst>
                                      </p:cBhvr>
                                      <p:to>
                                        <p:strVal val="visible"/>
                                      </p:to>
                                    </p:set>
                                    <p:animEffect transition="in" filter="fade">
                                      <p:cBhvr>
                                        <p:cTn id="22" dur="2000"/>
                                        <p:tgtEl>
                                          <p:spTgt spid="51">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9"/>
                                        </p:tgtEl>
                                        <p:attrNameLst>
                                          <p:attrName>style.visibility</p:attrName>
                                        </p:attrNameLst>
                                      </p:cBhvr>
                                      <p:to>
                                        <p:strVal val="visible"/>
                                      </p:to>
                                    </p:set>
                                    <p:animEffect transition="in" filter="fade">
                                      <p:cBhvr>
                                        <p:cTn id="27" dur="2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build="p"/>
      <p:bldP spid="5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458200" cy="1143000"/>
          </a:xfrm>
        </p:spPr>
        <p:txBody>
          <a:bodyPr/>
          <a:lstStyle/>
          <a:p>
            <a:r>
              <a:rPr lang="en-US" dirty="0" smtClean="0"/>
              <a:t>Substructure of Proton and Neutron</a:t>
            </a:r>
            <a:endParaRPr lang="en-US" dirty="0"/>
          </a:p>
        </p:txBody>
      </p:sp>
      <p:pic>
        <p:nvPicPr>
          <p:cNvPr id="67586" name="Picture 2"/>
          <p:cNvPicPr>
            <a:picLocks noChangeAspect="1" noChangeArrowheads="1"/>
          </p:cNvPicPr>
          <p:nvPr/>
        </p:nvPicPr>
        <p:blipFill>
          <a:blip r:embed="rId3" cstate="print"/>
          <a:srcRect/>
          <a:stretch>
            <a:fillRect/>
          </a:stretch>
        </p:blipFill>
        <p:spPr bwMode="auto">
          <a:xfrm>
            <a:off x="762000" y="1143000"/>
            <a:ext cx="3733800" cy="4591050"/>
          </a:xfrm>
          <a:prstGeom prst="rect">
            <a:avLst/>
          </a:prstGeom>
          <a:noFill/>
          <a:ln w="9525">
            <a:noFill/>
            <a:miter lim="800000"/>
            <a:headEnd/>
            <a:tailEnd/>
          </a:ln>
        </p:spPr>
      </p:pic>
      <p:pic>
        <p:nvPicPr>
          <p:cNvPr id="67588" name="Picture 4"/>
          <p:cNvPicPr>
            <a:picLocks noChangeAspect="1" noChangeArrowheads="1"/>
          </p:cNvPicPr>
          <p:nvPr/>
        </p:nvPicPr>
        <p:blipFill>
          <a:blip r:embed="rId4" cstate="print"/>
          <a:srcRect/>
          <a:stretch>
            <a:fillRect/>
          </a:stretch>
        </p:blipFill>
        <p:spPr bwMode="auto">
          <a:xfrm>
            <a:off x="4800600" y="1143000"/>
            <a:ext cx="3733800" cy="4581525"/>
          </a:xfrm>
          <a:prstGeom prst="rect">
            <a:avLst/>
          </a:prstGeom>
          <a:noFill/>
          <a:ln w="9525">
            <a:noFill/>
            <a:miter lim="800000"/>
            <a:headEnd/>
            <a:tailEnd/>
          </a:ln>
        </p:spPr>
      </p:pic>
      <p:sp>
        <p:nvSpPr>
          <p:cNvPr id="9" name="TextBox 8"/>
          <p:cNvSpPr txBox="1"/>
          <p:nvPr/>
        </p:nvSpPr>
        <p:spPr>
          <a:xfrm>
            <a:off x="1524000" y="6027003"/>
            <a:ext cx="5181600" cy="830997"/>
          </a:xfrm>
          <a:prstGeom prst="rect">
            <a:avLst/>
          </a:prstGeom>
          <a:noFill/>
        </p:spPr>
        <p:txBody>
          <a:bodyPr wrap="square" rtlCol="0">
            <a:spAutoFit/>
          </a:bodyPr>
          <a:lstStyle/>
          <a:p>
            <a:r>
              <a:rPr lang="en-US" dirty="0" smtClean="0"/>
              <a:t>Proton: 2 up quarks and 1 down quark</a:t>
            </a:r>
          </a:p>
          <a:p>
            <a:r>
              <a:rPr lang="en-US" dirty="0" smtClean="0"/>
              <a:t>Neutron: 1 up quark and 2 down quarks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7586"/>
                                        </p:tgtEl>
                                        <p:attrNameLst>
                                          <p:attrName>style.visibility</p:attrName>
                                        </p:attrNameLst>
                                      </p:cBhvr>
                                      <p:to>
                                        <p:strVal val="visible"/>
                                      </p:to>
                                    </p:set>
                                    <p:animEffect transition="in" filter="fade">
                                      <p:cBhvr>
                                        <p:cTn id="7" dur="2000"/>
                                        <p:tgtEl>
                                          <p:spTgt spid="6758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7588"/>
                                        </p:tgtEl>
                                        <p:attrNameLst>
                                          <p:attrName>style.visibility</p:attrName>
                                        </p:attrNameLst>
                                      </p:cBhvr>
                                      <p:to>
                                        <p:strVal val="visible"/>
                                      </p:to>
                                    </p:set>
                                    <p:animEffect transition="in" filter="fade">
                                      <p:cBhvr>
                                        <p:cTn id="12" dur="2000"/>
                                        <p:tgtEl>
                                          <p:spTgt spid="6758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20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1" end="1"/>
                                            </p:txEl>
                                          </p:spTgt>
                                        </p:tgtEl>
                                        <p:attrNameLst>
                                          <p:attrName>style.visibility</p:attrName>
                                        </p:attrNameLst>
                                      </p:cBhvr>
                                      <p:to>
                                        <p:strVal val="visible"/>
                                      </p:to>
                                    </p:set>
                                    <p:animEffect transition="in" filter="fade">
                                      <p:cBhvr>
                                        <p:cTn id="22" dur="20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5"/>
          <p:cNvSpPr>
            <a:spLocks noGrp="1" noChangeArrowheads="1"/>
          </p:cNvSpPr>
          <p:nvPr>
            <p:ph type="title"/>
          </p:nvPr>
        </p:nvSpPr>
        <p:spPr>
          <a:xfrm>
            <a:off x="685800" y="0"/>
            <a:ext cx="7772400" cy="1143000"/>
          </a:xfrm>
        </p:spPr>
        <p:txBody>
          <a:bodyPr/>
          <a:lstStyle/>
          <a:p>
            <a:r>
              <a:rPr lang="en-US" sz="4000" dirty="0"/>
              <a:t>Charging </a:t>
            </a:r>
            <a:br>
              <a:rPr lang="en-US" sz="4000" dirty="0"/>
            </a:br>
            <a:r>
              <a:rPr lang="en-US" sz="4000" dirty="0"/>
              <a:t>Ebonite Rod &amp; Fur</a:t>
            </a:r>
          </a:p>
        </p:txBody>
      </p:sp>
      <p:pic>
        <p:nvPicPr>
          <p:cNvPr id="24584" name="Picture 8" descr="New Image"/>
          <p:cNvPicPr>
            <a:picLocks noGrp="1" noChangeAspect="1" noChangeArrowheads="1"/>
          </p:cNvPicPr>
          <p:nvPr>
            <p:ph idx="1"/>
          </p:nvPr>
        </p:nvPicPr>
        <p:blipFill>
          <a:blip r:embed="rId2" cstate="print"/>
          <a:srcRect/>
          <a:stretch>
            <a:fillRect/>
          </a:stretch>
        </p:blipFill>
        <p:spPr>
          <a:xfrm>
            <a:off x="0" y="1600200"/>
            <a:ext cx="5486400" cy="4114800"/>
          </a:xfrm>
          <a:noFill/>
          <a:ln/>
        </p:spPr>
      </p:pic>
      <p:pic>
        <p:nvPicPr>
          <p:cNvPr id="23554" name="Picture 2" descr="Static Buildup Array"/>
          <p:cNvPicPr>
            <a:picLocks noChangeAspect="1" noChangeArrowheads="1"/>
          </p:cNvPicPr>
          <p:nvPr/>
        </p:nvPicPr>
        <p:blipFill>
          <a:blip r:embed="rId3" cstate="print"/>
          <a:srcRect/>
          <a:stretch>
            <a:fillRect/>
          </a:stretch>
        </p:blipFill>
        <p:spPr bwMode="auto">
          <a:xfrm>
            <a:off x="5867400" y="1752599"/>
            <a:ext cx="2590800" cy="463934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584"/>
                                        </p:tgtEl>
                                        <p:attrNameLst>
                                          <p:attrName>style.visibility</p:attrName>
                                        </p:attrNameLst>
                                      </p:cBhvr>
                                      <p:to>
                                        <p:strVal val="visible"/>
                                      </p:to>
                                    </p:set>
                                    <p:animEffect transition="in" filter="fade">
                                      <p:cBhvr>
                                        <p:cTn id="7" dur="2000"/>
                                        <p:tgtEl>
                                          <p:spTgt spid="2458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554"/>
                                        </p:tgtEl>
                                        <p:attrNameLst>
                                          <p:attrName>style.visibility</p:attrName>
                                        </p:attrNameLst>
                                      </p:cBhvr>
                                      <p:to>
                                        <p:strVal val="visible"/>
                                      </p:to>
                                    </p:set>
                                    <p:animEffect transition="in" filter="fade">
                                      <p:cBhvr>
                                        <p:cTn id="12" dur="2000"/>
                                        <p:tgtEl>
                                          <p:spTgt spid="23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09600" y="0"/>
            <a:ext cx="7772400" cy="1143000"/>
          </a:xfrm>
        </p:spPr>
        <p:txBody>
          <a:bodyPr/>
          <a:lstStyle/>
          <a:p>
            <a:r>
              <a:rPr lang="en-US" dirty="0"/>
              <a:t>Charging an Object</a:t>
            </a:r>
          </a:p>
        </p:txBody>
      </p:sp>
      <p:pic>
        <p:nvPicPr>
          <p:cNvPr id="17413" name="Picture 5" descr="nw0712-n"/>
          <p:cNvPicPr>
            <a:picLocks noChangeAspect="1" noChangeArrowheads="1"/>
          </p:cNvPicPr>
          <p:nvPr/>
        </p:nvPicPr>
        <p:blipFill>
          <a:blip r:embed="rId2" cstate="print"/>
          <a:srcRect/>
          <a:stretch>
            <a:fillRect/>
          </a:stretch>
        </p:blipFill>
        <p:spPr bwMode="auto">
          <a:xfrm>
            <a:off x="1143000" y="1295400"/>
            <a:ext cx="4468813" cy="1851025"/>
          </a:xfrm>
          <a:prstGeom prst="rect">
            <a:avLst/>
          </a:prstGeom>
          <a:noFill/>
        </p:spPr>
      </p:pic>
      <p:sp>
        <p:nvSpPr>
          <p:cNvPr id="17414" name="Text Box 6"/>
          <p:cNvSpPr txBox="1">
            <a:spLocks noChangeArrowheads="1"/>
          </p:cNvSpPr>
          <p:nvPr/>
        </p:nvSpPr>
        <p:spPr bwMode="auto">
          <a:xfrm>
            <a:off x="304800" y="3429000"/>
            <a:ext cx="6858000" cy="3231654"/>
          </a:xfrm>
          <a:prstGeom prst="rect">
            <a:avLst/>
          </a:prstGeom>
          <a:noFill/>
          <a:ln w="9525">
            <a:noFill/>
            <a:miter lim="800000"/>
            <a:headEnd/>
            <a:tailEnd/>
          </a:ln>
          <a:effectLst/>
        </p:spPr>
        <p:txBody>
          <a:bodyPr>
            <a:spAutoFit/>
          </a:bodyPr>
          <a:lstStyle/>
          <a:p>
            <a:pPr>
              <a:spcBef>
                <a:spcPct val="50000"/>
              </a:spcBef>
            </a:pPr>
            <a:r>
              <a:rPr lang="en-US" dirty="0"/>
              <a:t>Ebonite rod &amp; Fur  </a:t>
            </a:r>
            <a:r>
              <a:rPr lang="en-US" dirty="0">
                <a:sym typeface="Wingdings" pitchFamily="2" charset="2"/>
              </a:rPr>
              <a:t>	 Negatively charged ebonite rod</a:t>
            </a:r>
          </a:p>
          <a:p>
            <a:pPr>
              <a:spcBef>
                <a:spcPct val="50000"/>
              </a:spcBef>
            </a:pPr>
            <a:r>
              <a:rPr lang="en-US" dirty="0">
                <a:sym typeface="Wingdings" pitchFamily="2" charset="2"/>
              </a:rPr>
              <a:t>Glass rod &amp; Silk     	 Positively charged glass </a:t>
            </a:r>
            <a:r>
              <a:rPr lang="en-US" dirty="0" smtClean="0">
                <a:sym typeface="Wingdings" pitchFamily="2" charset="2"/>
              </a:rPr>
              <a:t>rod</a:t>
            </a:r>
          </a:p>
          <a:p>
            <a:pPr>
              <a:spcBef>
                <a:spcPct val="50000"/>
              </a:spcBef>
            </a:pPr>
            <a:r>
              <a:rPr lang="en-US" dirty="0" smtClean="0"/>
              <a:t>Note that only conduction electrons, with their negative charges, can move; positive ions are fixed in place. </a:t>
            </a:r>
          </a:p>
          <a:p>
            <a:pPr>
              <a:spcBef>
                <a:spcPct val="50000"/>
              </a:spcBef>
            </a:pPr>
            <a:r>
              <a:rPr lang="en-US" dirty="0" smtClean="0"/>
              <a:t>Thus, an object becomes positively charged only through the removal of electrons. </a:t>
            </a:r>
            <a:endParaRPr lang="en-US" dirty="0">
              <a:sym typeface="Wingdings"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4">
                                            <p:txEl>
                                              <p:pRg st="0" end="0"/>
                                            </p:txEl>
                                          </p:spTgt>
                                        </p:tgtEl>
                                        <p:attrNameLst>
                                          <p:attrName>style.visibility</p:attrName>
                                        </p:attrNameLst>
                                      </p:cBhvr>
                                      <p:to>
                                        <p:strVal val="visible"/>
                                      </p:to>
                                    </p:set>
                                    <p:animEffect transition="in" filter="fade">
                                      <p:cBhvr>
                                        <p:cTn id="7" dur="2000"/>
                                        <p:tgtEl>
                                          <p:spTgt spid="174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414">
                                            <p:txEl>
                                              <p:pRg st="1" end="1"/>
                                            </p:txEl>
                                          </p:spTgt>
                                        </p:tgtEl>
                                        <p:attrNameLst>
                                          <p:attrName>style.visibility</p:attrName>
                                        </p:attrNameLst>
                                      </p:cBhvr>
                                      <p:to>
                                        <p:strVal val="visible"/>
                                      </p:to>
                                    </p:set>
                                    <p:animEffect transition="in" filter="fade">
                                      <p:cBhvr>
                                        <p:cTn id="12" dur="2000"/>
                                        <p:tgtEl>
                                          <p:spTgt spid="174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414">
                                            <p:txEl>
                                              <p:pRg st="2" end="2"/>
                                            </p:txEl>
                                          </p:spTgt>
                                        </p:tgtEl>
                                        <p:attrNameLst>
                                          <p:attrName>style.visibility</p:attrName>
                                        </p:attrNameLst>
                                      </p:cBhvr>
                                      <p:to>
                                        <p:strVal val="visible"/>
                                      </p:to>
                                    </p:set>
                                    <p:animEffect transition="in" filter="fade">
                                      <p:cBhvr>
                                        <p:cTn id="17" dur="2000"/>
                                        <p:tgtEl>
                                          <p:spTgt spid="174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414">
                                            <p:txEl>
                                              <p:pRg st="3" end="3"/>
                                            </p:txEl>
                                          </p:spTgt>
                                        </p:tgtEl>
                                        <p:attrNameLst>
                                          <p:attrName>style.visibility</p:attrName>
                                        </p:attrNameLst>
                                      </p:cBhvr>
                                      <p:to>
                                        <p:strVal val="visible"/>
                                      </p:to>
                                    </p:set>
                                    <p:animEffect transition="in" filter="fade">
                                      <p:cBhvr>
                                        <p:cTn id="22" dur="2000"/>
                                        <p:tgtEl>
                                          <p:spTgt spid="174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762000" y="0"/>
            <a:ext cx="7772400" cy="1143000"/>
          </a:xfrm>
        </p:spPr>
        <p:txBody>
          <a:bodyPr/>
          <a:lstStyle/>
          <a:p>
            <a:r>
              <a:rPr lang="en-US" sz="4000" b="1" dirty="0">
                <a:solidFill>
                  <a:srgbClr val="000000"/>
                </a:solidFill>
                <a:latin typeface="verdana" pitchFamily="34" charset="0"/>
                <a:cs typeface="Times New Roman" pitchFamily="18" charset="0"/>
              </a:rPr>
              <a:t>LAW OF CONSERVATION OF ELECTRIC CHARGE</a:t>
            </a:r>
          </a:p>
        </p:txBody>
      </p:sp>
      <p:sp>
        <p:nvSpPr>
          <p:cNvPr id="19460" name="Text Box 4"/>
          <p:cNvSpPr txBox="1">
            <a:spLocks noChangeArrowheads="1"/>
          </p:cNvSpPr>
          <p:nvPr/>
        </p:nvSpPr>
        <p:spPr bwMode="auto">
          <a:xfrm>
            <a:off x="457200" y="1533465"/>
            <a:ext cx="8229600" cy="5078313"/>
          </a:xfrm>
          <a:prstGeom prst="rect">
            <a:avLst/>
          </a:prstGeom>
          <a:noFill/>
          <a:ln w="9525">
            <a:noFill/>
            <a:miter lim="800000"/>
            <a:headEnd/>
            <a:tailEnd/>
          </a:ln>
          <a:effectLst/>
        </p:spPr>
        <p:txBody>
          <a:bodyPr wrap="square">
            <a:spAutoFit/>
          </a:bodyPr>
          <a:lstStyle/>
          <a:p>
            <a:pPr>
              <a:spcBef>
                <a:spcPct val="50000"/>
              </a:spcBef>
            </a:pPr>
            <a:r>
              <a:rPr lang="en-US" dirty="0">
                <a:solidFill>
                  <a:srgbClr val="000000"/>
                </a:solidFill>
                <a:cs typeface="Times New Roman" pitchFamily="18" charset="0"/>
              </a:rPr>
              <a:t>During any process, the net </a:t>
            </a:r>
            <a:r>
              <a:rPr lang="en-US" dirty="0">
                <a:solidFill>
                  <a:srgbClr val="008000"/>
                </a:solidFill>
                <a:cs typeface="Times New Roman" pitchFamily="18" charset="0"/>
              </a:rPr>
              <a:t>electric</a:t>
            </a:r>
            <a:r>
              <a:rPr lang="en-US" dirty="0">
                <a:solidFill>
                  <a:srgbClr val="000000"/>
                </a:solidFill>
                <a:cs typeface="Times New Roman" pitchFamily="18" charset="0"/>
              </a:rPr>
              <a:t> </a:t>
            </a:r>
            <a:r>
              <a:rPr lang="en-US" dirty="0">
                <a:solidFill>
                  <a:srgbClr val="008000"/>
                </a:solidFill>
                <a:cs typeface="Times New Roman" pitchFamily="18" charset="0"/>
              </a:rPr>
              <a:t>charge</a:t>
            </a:r>
            <a:r>
              <a:rPr lang="en-US" dirty="0">
                <a:solidFill>
                  <a:srgbClr val="000000"/>
                </a:solidFill>
                <a:cs typeface="Times New Roman" pitchFamily="18" charset="0"/>
              </a:rPr>
              <a:t> of an isolated system remains constant (is conserved</a:t>
            </a:r>
            <a:r>
              <a:rPr lang="en-US" dirty="0" smtClean="0">
                <a:solidFill>
                  <a:srgbClr val="000000"/>
                </a:solidFill>
                <a:cs typeface="Times New Roman" pitchFamily="18" charset="0"/>
              </a:rPr>
              <a:t>).</a:t>
            </a:r>
          </a:p>
          <a:p>
            <a:r>
              <a:rPr lang="en-US" dirty="0" smtClean="0">
                <a:latin typeface="Calibri" pitchFamily="34" charset="0"/>
              </a:rPr>
              <a:t/>
            </a:r>
            <a:br>
              <a:rPr lang="en-US" dirty="0" smtClean="0">
                <a:latin typeface="Calibri" pitchFamily="34" charset="0"/>
              </a:rPr>
            </a:br>
            <a:r>
              <a:rPr lang="en-US" dirty="0" smtClean="0">
                <a:latin typeface="Calibri" pitchFamily="34" charset="0"/>
              </a:rPr>
              <a:t>This hypothesis of conservation of charge, first put forward by Benjamin Franklin, has stood up under close examination, both for large-scale charged bodies and for atoms, nuclei, and elementary particles. </a:t>
            </a:r>
          </a:p>
          <a:p>
            <a:endParaRPr lang="en-US" dirty="0" smtClean="0">
              <a:latin typeface="Calibri" pitchFamily="34" charset="0"/>
            </a:endParaRPr>
          </a:p>
          <a:p>
            <a:r>
              <a:rPr lang="en-US" dirty="0" smtClean="0">
                <a:latin typeface="Calibri" pitchFamily="34" charset="0"/>
              </a:rPr>
              <a:t>No exceptions have ever been found.</a:t>
            </a:r>
          </a:p>
          <a:p>
            <a:r>
              <a:rPr lang="en-US" dirty="0" smtClean="0">
                <a:latin typeface="Calibri" pitchFamily="34" charset="0"/>
              </a:rPr>
              <a:t> </a:t>
            </a:r>
            <a:br>
              <a:rPr lang="en-US" dirty="0" smtClean="0">
                <a:latin typeface="Calibri" pitchFamily="34" charset="0"/>
              </a:rPr>
            </a:br>
            <a:r>
              <a:rPr lang="en-US" sz="2800" dirty="0" smtClean="0">
                <a:latin typeface="Calibri" pitchFamily="34" charset="0"/>
              </a:rPr>
              <a:t>The list of quantities that obey a conservation law: </a:t>
            </a:r>
            <a:br>
              <a:rPr lang="en-US" sz="2800" dirty="0" smtClean="0">
                <a:latin typeface="Calibri" pitchFamily="34" charset="0"/>
              </a:rPr>
            </a:br>
            <a:r>
              <a:rPr lang="en-US" sz="2800" dirty="0" smtClean="0">
                <a:latin typeface="Calibri" pitchFamily="34" charset="0"/>
              </a:rPr>
              <a:t>Energy, Linear momentum, angular momentum, and electric charge.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60">
                                            <p:txEl>
                                              <p:pRg st="0" end="0"/>
                                            </p:txEl>
                                          </p:spTgt>
                                        </p:tgtEl>
                                        <p:attrNameLst>
                                          <p:attrName>style.visibility</p:attrName>
                                        </p:attrNameLst>
                                      </p:cBhvr>
                                      <p:to>
                                        <p:strVal val="visible"/>
                                      </p:to>
                                    </p:set>
                                    <p:animEffect transition="in" filter="fade">
                                      <p:cBhvr>
                                        <p:cTn id="7" dur="2000"/>
                                        <p:tgtEl>
                                          <p:spTgt spid="1946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60">
                                            <p:txEl>
                                              <p:pRg st="1" end="1"/>
                                            </p:txEl>
                                          </p:spTgt>
                                        </p:tgtEl>
                                        <p:attrNameLst>
                                          <p:attrName>style.visibility</p:attrName>
                                        </p:attrNameLst>
                                      </p:cBhvr>
                                      <p:to>
                                        <p:strVal val="visible"/>
                                      </p:to>
                                    </p:set>
                                    <p:animEffect transition="in" filter="fade">
                                      <p:cBhvr>
                                        <p:cTn id="12" dur="2000"/>
                                        <p:tgtEl>
                                          <p:spTgt spid="1946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460">
                                            <p:txEl>
                                              <p:pRg st="3" end="3"/>
                                            </p:txEl>
                                          </p:spTgt>
                                        </p:tgtEl>
                                        <p:attrNameLst>
                                          <p:attrName>style.visibility</p:attrName>
                                        </p:attrNameLst>
                                      </p:cBhvr>
                                      <p:to>
                                        <p:strVal val="visible"/>
                                      </p:to>
                                    </p:set>
                                    <p:animEffect transition="in" filter="fade">
                                      <p:cBhvr>
                                        <p:cTn id="17" dur="2000"/>
                                        <p:tgtEl>
                                          <p:spTgt spid="1946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460">
                                            <p:txEl>
                                              <p:pRg st="4" end="4"/>
                                            </p:txEl>
                                          </p:spTgt>
                                        </p:tgtEl>
                                        <p:attrNameLst>
                                          <p:attrName>style.visibility</p:attrName>
                                        </p:attrNameLst>
                                      </p:cBhvr>
                                      <p:to>
                                        <p:strVal val="visible"/>
                                      </p:to>
                                    </p:set>
                                    <p:animEffect transition="in" filter="fade">
                                      <p:cBhvr>
                                        <p:cTn id="22" dur="2000"/>
                                        <p:tgtEl>
                                          <p:spTgt spid="1946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609600"/>
            <a:ext cx="5562600" cy="1143000"/>
          </a:xfrm>
        </p:spPr>
        <p:txBody>
          <a:bodyPr/>
          <a:lstStyle/>
          <a:p>
            <a:r>
              <a:rPr lang="en-US" b="1" i="1" dirty="0">
                <a:solidFill>
                  <a:srgbClr val="000000"/>
                </a:solidFill>
                <a:cs typeface="Times New Roman" pitchFamily="18" charset="0"/>
              </a:rPr>
              <a:t>Like charges repel and unlike charges attract each other.</a:t>
            </a:r>
            <a:r>
              <a:rPr lang="en-US" b="1" dirty="0">
                <a:solidFill>
                  <a:srgbClr val="000000"/>
                </a:solidFill>
                <a:cs typeface="Times New Roman" pitchFamily="18" charset="0"/>
              </a:rPr>
              <a:t/>
            </a:r>
            <a:br>
              <a:rPr lang="en-US" b="1" dirty="0">
                <a:solidFill>
                  <a:srgbClr val="000000"/>
                </a:solidFill>
                <a:cs typeface="Times New Roman" pitchFamily="18" charset="0"/>
              </a:rPr>
            </a:br>
            <a:endParaRPr lang="en-US" b="1" dirty="0">
              <a:solidFill>
                <a:srgbClr val="000000"/>
              </a:solidFill>
              <a:cs typeface="Times New Roman" pitchFamily="18" charset="0"/>
            </a:endParaRPr>
          </a:p>
        </p:txBody>
      </p:sp>
      <p:pic>
        <p:nvPicPr>
          <p:cNvPr id="20485" name="Picture 5" descr="nw0713-n"/>
          <p:cNvPicPr>
            <a:picLocks noChangeAspect="1" noChangeArrowheads="1"/>
          </p:cNvPicPr>
          <p:nvPr/>
        </p:nvPicPr>
        <p:blipFill>
          <a:blip r:embed="rId2" cstate="print"/>
          <a:srcRect/>
          <a:stretch>
            <a:fillRect/>
          </a:stretch>
        </p:blipFill>
        <p:spPr bwMode="auto">
          <a:xfrm>
            <a:off x="6705600" y="533400"/>
            <a:ext cx="1989138" cy="596582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0"/>
            <a:ext cx="8229600" cy="762000"/>
          </a:xfrm>
        </p:spPr>
        <p:txBody>
          <a:bodyPr/>
          <a:lstStyle/>
          <a:p>
            <a:pPr eaLnBrk="1" hangingPunct="1"/>
            <a:r>
              <a:rPr lang="en-US" sz="3600" dirty="0" smtClean="0"/>
              <a:t>Conductors and Insulators</a:t>
            </a:r>
          </a:p>
        </p:txBody>
      </p:sp>
      <p:sp>
        <p:nvSpPr>
          <p:cNvPr id="4" name="Rectangle 3"/>
          <p:cNvSpPr>
            <a:spLocks noChangeArrowheads="1"/>
          </p:cNvSpPr>
          <p:nvPr/>
        </p:nvSpPr>
        <p:spPr bwMode="auto">
          <a:xfrm>
            <a:off x="0" y="917912"/>
            <a:ext cx="9144000" cy="5940088"/>
          </a:xfrm>
          <a:prstGeom prst="rect">
            <a:avLst/>
          </a:prstGeom>
          <a:noFill/>
          <a:ln w="9525">
            <a:noFill/>
            <a:miter lim="800000"/>
            <a:headEnd/>
            <a:tailEnd/>
          </a:ln>
        </p:spPr>
        <p:txBody>
          <a:bodyPr>
            <a:spAutoFit/>
          </a:bodyPr>
          <a:lstStyle/>
          <a:p>
            <a:pPr>
              <a:spcBef>
                <a:spcPct val="50000"/>
              </a:spcBef>
            </a:pPr>
            <a:r>
              <a:rPr lang="en-US" sz="2000" dirty="0"/>
              <a:t>Substances that readily conduct </a:t>
            </a:r>
            <a:r>
              <a:rPr lang="en-US" sz="2000" dirty="0">
                <a:solidFill>
                  <a:srgbClr val="008000"/>
                </a:solidFill>
              </a:rPr>
              <a:t>electric</a:t>
            </a:r>
            <a:r>
              <a:rPr lang="en-US" sz="2000" dirty="0"/>
              <a:t> </a:t>
            </a:r>
            <a:r>
              <a:rPr lang="en-US" sz="2000" dirty="0">
                <a:solidFill>
                  <a:srgbClr val="008000"/>
                </a:solidFill>
              </a:rPr>
              <a:t>charge</a:t>
            </a:r>
            <a:r>
              <a:rPr lang="en-US" sz="2000" dirty="0"/>
              <a:t> are called </a:t>
            </a:r>
            <a:r>
              <a:rPr lang="en-US" sz="2000" b="1" i="1" dirty="0"/>
              <a:t>electrical conductors. </a:t>
            </a:r>
            <a:r>
              <a:rPr lang="en-US" sz="2000" dirty="0"/>
              <a:t>Conductors have free electrons, which conduct the electricity. </a:t>
            </a:r>
            <a:br>
              <a:rPr lang="en-US" sz="2000" dirty="0"/>
            </a:br>
            <a:r>
              <a:rPr lang="en-US" sz="2000" dirty="0"/>
              <a:t>Examples: Metals such as copper, aluminum, silver, gold, and tap water.</a:t>
            </a:r>
          </a:p>
          <a:p>
            <a:endParaRPr lang="en-US" sz="2000" dirty="0"/>
          </a:p>
          <a:p>
            <a:r>
              <a:rPr lang="en-US" sz="2000" dirty="0"/>
              <a:t>When atoms of a conductor like copper come together to form the solid, some of their outermost (and so most loosely held) electrons become free to wander about within the solid, leaving behind positively charged atoms (positive ions). </a:t>
            </a:r>
          </a:p>
          <a:p>
            <a:r>
              <a:rPr lang="en-US" sz="2000" dirty="0"/>
              <a:t/>
            </a:r>
            <a:br>
              <a:rPr lang="en-US" sz="2000" dirty="0"/>
            </a:br>
            <a:r>
              <a:rPr lang="en-US" sz="2000" dirty="0"/>
              <a:t>We call the mobile electrons conduction or free electrons. There are few (if any) free electrons in a nonconductor (insulator).</a:t>
            </a:r>
          </a:p>
          <a:p>
            <a:r>
              <a:rPr lang="en-US" sz="2000" dirty="0"/>
              <a:t/>
            </a:r>
            <a:br>
              <a:rPr lang="en-US" sz="2000" dirty="0"/>
            </a:br>
            <a:r>
              <a:rPr lang="en-US" sz="2000" dirty="0"/>
              <a:t>Materials that conduct electric charge </a:t>
            </a:r>
            <a:r>
              <a:rPr lang="en-US" sz="2000" i="1" dirty="0"/>
              <a:t>poorly</a:t>
            </a:r>
            <a:r>
              <a:rPr lang="en-US" sz="2000" dirty="0"/>
              <a:t> are known as </a:t>
            </a:r>
            <a:r>
              <a:rPr lang="en-US" sz="2000" b="1" i="1" dirty="0"/>
              <a:t>electrical insulators.</a:t>
            </a:r>
            <a:r>
              <a:rPr lang="en-US" sz="2000" dirty="0"/>
              <a:t> </a:t>
            </a:r>
            <a:br>
              <a:rPr lang="en-US" sz="2000" dirty="0"/>
            </a:br>
            <a:r>
              <a:rPr lang="en-US" sz="2000" dirty="0"/>
              <a:t>Examples: Rubber, plastics, dry-wood, and chemically pure water.</a:t>
            </a:r>
          </a:p>
          <a:p>
            <a:endParaRPr lang="en-US" sz="2000" dirty="0"/>
          </a:p>
          <a:p>
            <a:r>
              <a:rPr lang="en-US" sz="2000" dirty="0"/>
              <a:t>Semiconductors are materials that are intermediate between conductors and insulators; examples include silicon and germanium in computer chips.</a:t>
            </a:r>
          </a:p>
          <a:p>
            <a:endParaRPr lang="en-US" sz="2000" dirty="0"/>
          </a:p>
          <a:p>
            <a:r>
              <a:rPr lang="en-US" sz="2000" dirty="0"/>
              <a:t>Superconductors are materials that are perfect conductors, allowing charge to move without </a:t>
            </a:r>
            <a:r>
              <a:rPr lang="en-US" sz="2000" i="1" dirty="0"/>
              <a:t>any</a:t>
            </a:r>
            <a:r>
              <a:rPr lang="en-US" sz="2000" dirty="0"/>
              <a:t> hindrance.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2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20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20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20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8" end="8"/>
                                            </p:txEl>
                                          </p:spTgt>
                                        </p:tgtEl>
                                        <p:attrNameLst>
                                          <p:attrName>style.visibility</p:attrName>
                                        </p:attrNameLst>
                                      </p:cBhvr>
                                      <p:to>
                                        <p:strVal val="visible"/>
                                      </p:to>
                                    </p:set>
                                    <p:animEffect transition="in" filter="fade">
                                      <p:cBhvr>
                                        <p:cTn id="32" dur="2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62000" y="0"/>
            <a:ext cx="7772400" cy="1143000"/>
          </a:xfrm>
        </p:spPr>
        <p:txBody>
          <a:bodyPr/>
          <a:lstStyle/>
          <a:p>
            <a:r>
              <a:rPr lang="en-US" b="1" dirty="0" smtClean="0">
                <a:solidFill>
                  <a:srgbClr val="009999"/>
                </a:solidFill>
                <a:latin typeface="Arial" charset="0"/>
              </a:rPr>
              <a:t>Charging an object</a:t>
            </a:r>
            <a:endParaRPr lang="en-US" b="1" dirty="0">
              <a:solidFill>
                <a:srgbClr val="009999"/>
              </a:solidFill>
              <a:latin typeface="Arial" charset="0"/>
            </a:endParaRPr>
          </a:p>
        </p:txBody>
      </p:sp>
      <p:pic>
        <p:nvPicPr>
          <p:cNvPr id="13317" name="Picture 5" descr="nw0717-n"/>
          <p:cNvPicPr>
            <a:picLocks noChangeAspect="1" noChangeArrowheads="1"/>
          </p:cNvPicPr>
          <p:nvPr/>
        </p:nvPicPr>
        <p:blipFill>
          <a:blip r:embed="rId2" cstate="print"/>
          <a:srcRect/>
          <a:stretch>
            <a:fillRect/>
          </a:stretch>
        </p:blipFill>
        <p:spPr bwMode="auto">
          <a:xfrm>
            <a:off x="5562600" y="4038600"/>
            <a:ext cx="2971800" cy="2687637"/>
          </a:xfrm>
          <a:prstGeom prst="rect">
            <a:avLst/>
          </a:prstGeom>
          <a:noFill/>
        </p:spPr>
      </p:pic>
      <p:pic>
        <p:nvPicPr>
          <p:cNvPr id="4" name="Picture 7"/>
          <p:cNvPicPr>
            <a:picLocks noChangeAspect="1" noChangeArrowheads="1"/>
          </p:cNvPicPr>
          <p:nvPr/>
        </p:nvPicPr>
        <p:blipFill>
          <a:blip r:embed="rId3" cstate="print"/>
          <a:srcRect/>
          <a:stretch>
            <a:fillRect/>
          </a:stretch>
        </p:blipFill>
        <p:spPr bwMode="auto">
          <a:xfrm>
            <a:off x="1752600" y="3962400"/>
            <a:ext cx="2800350" cy="1838325"/>
          </a:xfrm>
          <a:prstGeom prst="rect">
            <a:avLst/>
          </a:prstGeom>
          <a:noFill/>
          <a:ln w="9525">
            <a:noFill/>
            <a:miter lim="800000"/>
            <a:headEnd/>
            <a:tailEnd/>
          </a:ln>
        </p:spPr>
      </p:pic>
      <p:sp>
        <p:nvSpPr>
          <p:cNvPr id="5" name="Rectangle 4"/>
          <p:cNvSpPr/>
          <p:nvPr/>
        </p:nvSpPr>
        <p:spPr>
          <a:xfrm>
            <a:off x="762000" y="3352800"/>
            <a:ext cx="3347391" cy="461665"/>
          </a:xfrm>
          <a:prstGeom prst="rect">
            <a:avLst/>
          </a:prstGeom>
        </p:spPr>
        <p:txBody>
          <a:bodyPr wrap="none">
            <a:spAutoFit/>
          </a:bodyPr>
          <a:lstStyle/>
          <a:p>
            <a:r>
              <a:rPr lang="en-US" b="1" dirty="0" smtClean="0">
                <a:solidFill>
                  <a:srgbClr val="009999"/>
                </a:solidFill>
                <a:latin typeface="Arial" charset="0"/>
              </a:rPr>
              <a:t>Charging By Contact:</a:t>
            </a:r>
            <a:endParaRPr lang="en-US" dirty="0"/>
          </a:p>
        </p:txBody>
      </p:sp>
      <p:sp>
        <p:nvSpPr>
          <p:cNvPr id="6" name="Text Box 3"/>
          <p:cNvSpPr txBox="1">
            <a:spLocks noChangeArrowheads="1"/>
          </p:cNvSpPr>
          <p:nvPr/>
        </p:nvSpPr>
        <p:spPr bwMode="auto">
          <a:xfrm>
            <a:off x="914400" y="1066800"/>
            <a:ext cx="6477000" cy="1801813"/>
          </a:xfrm>
          <a:prstGeom prst="rect">
            <a:avLst/>
          </a:prstGeom>
          <a:noFill/>
          <a:ln w="9525">
            <a:noFill/>
            <a:miter lim="800000"/>
            <a:headEnd/>
            <a:tailEnd/>
          </a:ln>
          <a:effectLst/>
        </p:spPr>
        <p:txBody>
          <a:bodyPr>
            <a:spAutoFit/>
          </a:bodyPr>
          <a:lstStyle/>
          <a:p>
            <a:pPr>
              <a:spcBef>
                <a:spcPct val="50000"/>
              </a:spcBef>
            </a:pPr>
            <a:r>
              <a:rPr lang="en-US" sz="2800" dirty="0"/>
              <a:t>An object can be charged by two methods:</a:t>
            </a:r>
          </a:p>
          <a:p>
            <a:pPr>
              <a:spcBef>
                <a:spcPct val="50000"/>
              </a:spcBef>
            </a:pPr>
            <a:r>
              <a:rPr lang="en-US" sz="2800" dirty="0"/>
              <a:t>	-By contact.</a:t>
            </a:r>
          </a:p>
          <a:p>
            <a:pPr>
              <a:spcBef>
                <a:spcPct val="50000"/>
              </a:spcBef>
            </a:pPr>
            <a:r>
              <a:rPr lang="en-US" sz="2800" dirty="0"/>
              <a:t>	-By induction.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fade">
                                      <p:cBhvr>
                                        <p:cTn id="22" dur="20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20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317"/>
                                        </p:tgtEl>
                                        <p:attrNameLst>
                                          <p:attrName>style.visibility</p:attrName>
                                        </p:attrNameLst>
                                      </p:cBhvr>
                                      <p:to>
                                        <p:strVal val="visible"/>
                                      </p:to>
                                    </p:set>
                                    <p:animEffect transition="in" filter="fade">
                                      <p:cBhvr>
                                        <p:cTn id="32" dur="2000"/>
                                        <p:tgtEl>
                                          <p:spTgt spid="133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TotalTime>
  <Words>366</Words>
  <Application>Microsoft Office PowerPoint</Application>
  <PresentationFormat>On-screen Show (4:3)</PresentationFormat>
  <Paragraphs>59</Paragraphs>
  <Slides>13</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Default Design</vt:lpstr>
      <vt:lpstr>Equation</vt:lpstr>
      <vt:lpstr>Chapter-18  Electric Charge, Forces and Electric Fields </vt:lpstr>
      <vt:lpstr>Electric Charge</vt:lpstr>
      <vt:lpstr>Substructure of Proton and Neutron</vt:lpstr>
      <vt:lpstr>Charging  Ebonite Rod &amp; Fur</vt:lpstr>
      <vt:lpstr>Charging an Object</vt:lpstr>
      <vt:lpstr>LAW OF CONSERVATION OF ELECTRIC CHARGE</vt:lpstr>
      <vt:lpstr>Like charges repel and unlike charges attract each other. </vt:lpstr>
      <vt:lpstr>Conductors and Insulators</vt:lpstr>
      <vt:lpstr>Charging an object</vt:lpstr>
      <vt:lpstr>Charging By Induction</vt:lpstr>
      <vt:lpstr>Coulomb's Law</vt:lpstr>
      <vt:lpstr>Three Charges on a line</vt:lpstr>
      <vt:lpstr>Bohr Model </vt:lpstr>
    </vt:vector>
  </TitlesOfParts>
  <Company>Winthrop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mahesp</dc:creator>
  <cp:lastModifiedBy>mahes</cp:lastModifiedBy>
  <cp:revision>30</cp:revision>
  <dcterms:created xsi:type="dcterms:W3CDTF">2003-02-06T03:09:35Z</dcterms:created>
  <dcterms:modified xsi:type="dcterms:W3CDTF">2017-01-24T03:02:38Z</dcterms:modified>
</cp:coreProperties>
</file>